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7" r:id="rId5"/>
    <p:sldId id="308" r:id="rId6"/>
    <p:sldId id="304" r:id="rId7"/>
    <p:sldId id="303" r:id="rId8"/>
    <p:sldId id="305" r:id="rId9"/>
    <p:sldId id="264" r:id="rId10"/>
    <p:sldId id="267" r:id="rId11"/>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695" autoAdjust="0"/>
    <p:restoredTop sz="96236" autoAdjust="0"/>
  </p:normalViewPr>
  <p:slideViewPr>
    <p:cSldViewPr snapToGrid="0" snapToObjects="1" showGuides="1">
      <p:cViewPr>
        <p:scale>
          <a:sx n="50" d="100"/>
          <a:sy n="50" d="100"/>
        </p:scale>
        <p:origin x="24" y="-47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40" d="100"/>
        <a:sy n="1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jpg>
</file>

<file path=ppt/media/image3.jp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8/1/2023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8/1/2023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8/1/2023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2.sv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4.xml"/><Relationship Id="rId6" Type="http://schemas.openxmlformats.org/officeDocument/2006/relationships/image" Target="../media/image3.jpg"/><Relationship Id="rId11" Type="http://schemas.openxmlformats.org/officeDocument/2006/relationships/image" Target="../media/image9.png"/><Relationship Id="rId5" Type="http://schemas.openxmlformats.org/officeDocument/2006/relationships/image" Target="../media/image4.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3.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6.jpe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2.svg"/><Relationship Id="rId21" Type="http://schemas.openxmlformats.org/officeDocument/2006/relationships/image" Target="../media/image2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4.xml"/><Relationship Id="rId6" Type="http://schemas.openxmlformats.org/officeDocument/2006/relationships/image" Target="../media/image3.jpg"/><Relationship Id="rId11" Type="http://schemas.openxmlformats.org/officeDocument/2006/relationships/image" Target="../media/image9.png"/><Relationship Id="rId5" Type="http://schemas.openxmlformats.org/officeDocument/2006/relationships/image" Target="../media/image20.pn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19.png"/><Relationship Id="rId9" Type="http://schemas.openxmlformats.org/officeDocument/2006/relationships/image" Target="../media/image7.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svg"/><Relationship Id="rId7" Type="http://schemas.openxmlformats.org/officeDocument/2006/relationships/image" Target="../media/image6.jpeg"/><Relationship Id="rId12" Type="http://schemas.openxmlformats.org/officeDocument/2006/relationships/image" Target="../media/image11.png"/><Relationship Id="rId2" Type="http://schemas.openxmlformats.org/officeDocument/2006/relationships/image" Target="../media/image1.png"/><Relationship Id="rId16" Type="http://schemas.openxmlformats.org/officeDocument/2006/relationships/image" Target="../media/image22.png"/><Relationship Id="rId1" Type="http://schemas.openxmlformats.org/officeDocument/2006/relationships/slideLayout" Target="../slideLayouts/slideLayout1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3.jp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110.png"/><Relationship Id="rId9" Type="http://schemas.openxmlformats.org/officeDocument/2006/relationships/image" Target="../media/image8.png"/><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9233DF52-09F2-DEA0-E894-5AA01A14AF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660679" y="12623378"/>
            <a:ext cx="4049444" cy="4388310"/>
          </a:xfrm>
          <a:prstGeom prst="rect">
            <a:avLst/>
          </a:prstGeom>
        </p:spPr>
      </p:pic>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53428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8983486"/>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096115"/>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21367"/>
            <a:ext cx="13061951" cy="1384995"/>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L. V. </a:t>
            </a:r>
            <a:r>
              <a:rPr lang="en-US" sz="2800" dirty="0" err="1">
                <a:latin typeface="Neue Haas Grotesk Text Pro" panose="020B0504020202020204" pitchFamily="34" charset="0"/>
                <a:cs typeface="Arial" panose="020B0604020202020204" pitchFamily="34" charset="0"/>
              </a:rPr>
              <a:t>Keldysh</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a:t>
            </a:r>
            <a:r>
              <a:rPr lang="en-US" sz="2800" u="sng" dirty="0">
                <a:latin typeface="Neue Haas Grotesk Text Pro" panose="020B0504020202020204" pitchFamily="34" charset="0"/>
                <a:cs typeface="Arial" panose="020B0604020202020204" pitchFamily="34" charset="0"/>
              </a:rPr>
              <a:t>122</a:t>
            </a:r>
            <a:r>
              <a:rPr lang="en-US" sz="2800" dirty="0">
                <a:latin typeface="Neue Haas Grotesk Text Pro" panose="020B0504020202020204" pitchFamily="34" charset="0"/>
                <a:cs typeface="Arial" panose="020B0604020202020204" pitchFamily="34" charset="0"/>
              </a:rPr>
              <a:t>, 449–455 (2016). </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608213"/>
                <a:ext cx="13061948" cy="5170646"/>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Equations (1) – (3) contribute to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and transmissions while the imaginary part accounts for absorptions. In </a:t>
                </a:r>
                <a:r>
                  <a:rPr lang="en-US" sz="3000" dirty="0" err="1">
                    <a:latin typeface="Neue Haas Grotesk Text Pro" panose="020B0504020202020204" pitchFamily="34" charset="0"/>
                    <a:ea typeface="Aktiv Grotesk" panose="020B0504020202020204" pitchFamily="34" charset="0"/>
                    <a:cs typeface="Aktiv Grotesk" panose="020B0504020202020204" pitchFamily="34" charset="0"/>
                  </a:rPr>
                  <a:t>Eqs</a:t>
                </a:r>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(2) - (3)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and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are electron heat capacities and ion heat capacities at the constant volume, respectively.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temperature</a:t>
                </a:r>
                <a:r>
                  <a:rPr lang="en-US" sz="3000" dirty="0">
                    <a:ea typeface="Aktiv Grotesk" panose="020B0504020202020204" pitchFamily="34" charset="0"/>
                    <a:cs typeface="Aktiv Grotesk" panose="020B0504020202020204" pitchFamily="34" charset="0"/>
                  </a:rPr>
                  <a:t>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and the ion temperature</a:t>
                </a:r>
                <a:r>
                  <a:rPr lang="en-US" sz="3000" dirty="0">
                    <a:ea typeface="Aktiv Grotesk" panose="020B0504020202020204" pitchFamily="34" charset="0"/>
                    <a:cs typeface="Aktiv Grotesk" panose="020B0504020202020204" pitchFamily="34" charset="0"/>
                  </a:rPr>
                  <a:t>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𝑖</m:t>
                        </m:r>
                      </m:sub>
                    </m:sSub>
                    <m:r>
                      <a:rPr lang="en-US" sz="3000" b="0" i="0" smtClean="0">
                        <a:latin typeface="Cambria Math" panose="02040503050406030204" pitchFamily="18" charset="0"/>
                        <a:ea typeface="Aktiv Grotesk" panose="020B0504020202020204" pitchFamily="34" charset="0"/>
                        <a:cs typeface="Aktiv Grotesk" panose="020B0504020202020204" pitchFamily="34" charset="0"/>
                      </a:rPr>
                      <m:t>.</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The </a:t>
                </a:r>
                <a:r>
                  <a:rPr lang="en-US" sz="3000" dirty="0" err="1">
                    <a:latin typeface="Neue Haas Grotesk Text Pro" panose="020B0504020202020204" pitchFamily="34" charset="0"/>
                    <a:ea typeface="Aktiv Grotesk" panose="020B0504020202020204" pitchFamily="34" charset="0"/>
                    <a:cs typeface="Aktiv Grotesk" panose="020B0504020202020204" pitchFamily="34" charset="0"/>
                  </a:rPr>
                  <a:t>Drude</a:t>
                </a:r>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model is used to model the rate of laser energy absorption caused by the collisional damping of the light wave, which is determined by the source term </a:t>
                </a:r>
                <a14:m>
                  <m:oMath xmlns:m="http://schemas.openxmlformats.org/officeDocument/2006/math">
                    <m:r>
                      <a:rPr lang="en-US" sz="3000" i="1" dirty="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Modeling of multi-photon ionization can be found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608213"/>
                <a:ext cx="13061948" cy="5170646"/>
              </a:xfrm>
              <a:prstGeom prst="rect">
                <a:avLst/>
              </a:prstGeom>
              <a:blipFill>
                <a:blip r:embed="rId4"/>
                <a:stretch>
                  <a:fillRect l="-1120" t="-1533" r="-1073" b="-2712"/>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36565" y="15743477"/>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3: Simulation of light wave propagating into material undergoing collisional damping.</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DDBEDB47-166B-6848-84AE-F3D4E3B5A1F6}"/>
                  </a:ext>
                </a:extLst>
              </p:cNvPr>
              <p:cNvSpPr txBox="1"/>
              <p:nvPr/>
            </p:nvSpPr>
            <p:spPr>
              <a:xfrm>
                <a:off x="15408960" y="17207873"/>
                <a:ext cx="13061950" cy="4708981"/>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(DEFINE 4 Variables in eq 4). Eq (4) describes the propagation of light waves in material. The light wave interacts with electrons and sets them into oscillations along the electric field vector direction. The oscillating electrons then collide with neighboring atoms. Consequently, the light wave’s energy is then transferred from photons to electrons and then ions. This process is known as the collisional damping of light waves and is uniquely described by the dielectric function </a:t>
                </a:r>
                <a14:m>
                  <m:oMath xmlns:m="http://schemas.openxmlformats.org/officeDocument/2006/math">
                    <m:r>
                      <a:rPr lang="en-US" sz="3000" i="1" smtClean="0">
                        <a:latin typeface="Cambria Math" panose="02040503050406030204" pitchFamily="18" charset="0"/>
                        <a:ea typeface="Cambria Math" panose="02040503050406030204" pitchFamily="18" charset="0"/>
                        <a:cs typeface="Arial" panose="020B0604020202020204" pitchFamily="34" charset="0"/>
                      </a:rPr>
                      <m:t>𝜀</m:t>
                    </m:r>
                    <m:r>
                      <a:rPr lang="en-US" sz="3000" b="0" i="1" smtClean="0">
                        <a:latin typeface="Cambria Math" panose="02040503050406030204" pitchFamily="18" charset="0"/>
                        <a:ea typeface="Cambria Math" panose="02040503050406030204" pitchFamily="18" charset="0"/>
                        <a:cs typeface="Arial" panose="020B0604020202020204" pitchFamily="34" charset="0"/>
                      </a:rPr>
                      <m:t>=</m:t>
                    </m:r>
                    <m:sSup>
                      <m:sSupPr>
                        <m:ctrlPr>
                          <a:rPr lang="en-US" sz="3000" b="0" i="1" smtClean="0">
                            <a:latin typeface="Cambria Math" panose="02040503050406030204" pitchFamily="18" charset="0"/>
                            <a:ea typeface="Cambria Math" panose="02040503050406030204" pitchFamily="18" charset="0"/>
                            <a:cs typeface="Arial" panose="020B0604020202020204" pitchFamily="34" charset="0"/>
                          </a:rPr>
                        </m:ctrlPr>
                      </m:sSupPr>
                      <m:e>
                        <m:r>
                          <a:rPr lang="en-US" sz="3000" b="0" i="1" smtClean="0">
                            <a:latin typeface="Cambria Math" panose="02040503050406030204" pitchFamily="18" charset="0"/>
                            <a:ea typeface="Cambria Math" panose="02040503050406030204" pitchFamily="18" charset="0"/>
                            <a:cs typeface="Arial" panose="020B0604020202020204" pitchFamily="34" charset="0"/>
                          </a:rPr>
                          <m:t>𝑛</m:t>
                        </m:r>
                      </m:e>
                      <m:sup>
                        <m:r>
                          <a:rPr lang="en-US" sz="3000" b="0" i="1" smtClean="0">
                            <a:latin typeface="Cambria Math" panose="02040503050406030204" pitchFamily="18" charset="0"/>
                            <a:ea typeface="Cambria Math" panose="02040503050406030204" pitchFamily="18" charset="0"/>
                            <a:cs typeface="Arial" panose="020B0604020202020204" pitchFamily="34" charset="0"/>
                          </a:rPr>
                          <m:t>2</m:t>
                        </m:r>
                      </m:sup>
                    </m:sSup>
                  </m:oMath>
                </a14:m>
                <a:r>
                  <a:rPr lang="en-US" sz="3000" dirty="0">
                    <a:latin typeface="Neue Haas Grotesk Text Pro" panose="020B0504020202020204" pitchFamily="34" charset="0"/>
                    <a:cs typeface="Arial" panose="020B0604020202020204" pitchFamily="34" charset="0"/>
                  </a:rPr>
                  <a:t>. In our 1-D IPF modeling, the non-linear polarization term </a:t>
                </a:r>
                <a14:m>
                  <m:oMath xmlns:m="http://schemas.openxmlformats.org/officeDocument/2006/math">
                    <m:sSub>
                      <m:sSubPr>
                        <m:ctrlPr>
                          <a:rPr lang="en-US" sz="3000" i="1" dirty="0" smtClean="0">
                            <a:latin typeface="Cambria Math" panose="02040503050406030204" pitchFamily="18" charset="0"/>
                            <a:cs typeface="Arial" panose="020B0604020202020204" pitchFamily="34" charset="0"/>
                          </a:rPr>
                        </m:ctrlPr>
                      </m:sSubPr>
                      <m:e>
                        <m:r>
                          <a:rPr lang="en-US" sz="3000" b="0" i="1" dirty="0" smtClean="0">
                            <a:latin typeface="Cambria Math" panose="02040503050406030204" pitchFamily="18" charset="0"/>
                            <a:cs typeface="Arial" panose="020B0604020202020204" pitchFamily="34" charset="0"/>
                          </a:rPr>
                          <m:t>𝑃</m:t>
                        </m:r>
                      </m:e>
                      <m:sub>
                        <m:r>
                          <a:rPr lang="en-US" sz="3000" b="0" i="1" dirty="0" smtClean="0">
                            <a:latin typeface="Cambria Math" panose="02040503050406030204" pitchFamily="18" charset="0"/>
                            <a:cs typeface="Arial" panose="020B0604020202020204" pitchFamily="34" charset="0"/>
                          </a:rPr>
                          <m:t>𝑁𝐿</m:t>
                        </m:r>
                      </m:sub>
                    </m:sSub>
                    <m:r>
                      <a:rPr lang="en-US" sz="3000" i="1" dirty="0" smtClean="0">
                        <a:latin typeface="Cambria Math" panose="02040503050406030204" pitchFamily="18" charset="0"/>
                        <a:cs typeface="Arial" panose="020B0604020202020204" pitchFamily="34" charset="0"/>
                      </a:rPr>
                      <m:t> </m:t>
                    </m:r>
                  </m:oMath>
                </a14:m>
                <a:r>
                  <a:rPr lang="en-US" sz="3000" dirty="0">
                    <a:latin typeface="Neue Haas Grotesk Text Pro" panose="020B0504020202020204" pitchFamily="34" charset="0"/>
                    <a:cs typeface="Arial" panose="020B0604020202020204" pitchFamily="34" charset="0"/>
                  </a:rPr>
                  <a:t>and the transient current term driven by the conductivity </a:t>
                </a:r>
                <a14:m>
                  <m:oMath xmlns:m="http://schemas.openxmlformats.org/officeDocument/2006/math">
                    <m:r>
                      <a:rPr lang="en-US" sz="3000" i="1" dirty="0" smtClean="0">
                        <a:latin typeface="Cambria Math" panose="02040503050406030204" pitchFamily="18" charset="0"/>
                        <a:ea typeface="Cambria Math" panose="02040503050406030204" pitchFamily="18" charset="0"/>
                        <a:cs typeface="Arial" panose="020B0604020202020204" pitchFamily="34" charset="0"/>
                      </a:rPr>
                      <m:t>𝜎</m:t>
                    </m:r>
                  </m:oMath>
                </a14:m>
                <a:r>
                  <a:rPr lang="en-US" sz="3000" dirty="0">
                    <a:latin typeface="Neue Haas Grotesk Text Pro" panose="020B0504020202020204" pitchFamily="34" charset="0"/>
                    <a:cs typeface="Arial" panose="020B0604020202020204" pitchFamily="34" charset="0"/>
                  </a:rPr>
                  <a:t> are neglected in Eq (5). The incident electric field is described by: </a:t>
                </a:r>
              </a:p>
            </p:txBody>
          </p:sp>
        </mc:Choice>
        <mc:Fallback xmlns="">
          <p:sp>
            <p:nvSpPr>
              <p:cNvPr id="36" name="TextBox 35">
                <a:extLst>
                  <a:ext uri="{FF2B5EF4-FFF2-40B4-BE49-F238E27FC236}">
                    <a16:creationId xmlns:a16="http://schemas.microsoft.com/office/drawing/2014/main" id="{DDBEDB47-166B-6848-84AE-F3D4E3B5A1F6}"/>
                  </a:ext>
                </a:extLst>
              </p:cNvPr>
              <p:cNvSpPr txBox="1">
                <a:spLocks noRot="1" noChangeAspect="1" noMove="1" noResize="1" noEditPoints="1" noAdjustHandles="1" noChangeArrowheads="1" noChangeShapeType="1" noTextEdit="1"/>
              </p:cNvSpPr>
              <p:nvPr/>
            </p:nvSpPr>
            <p:spPr>
              <a:xfrm>
                <a:off x="15408960" y="17207873"/>
                <a:ext cx="13061950" cy="4708981"/>
              </a:xfrm>
              <a:prstGeom prst="rect">
                <a:avLst/>
              </a:prstGeom>
              <a:blipFill>
                <a:blip r:embed="rId5"/>
                <a:stretch>
                  <a:fillRect l="-1120" t="-1684" r="-1120" b="-3109"/>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6"/>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7"/>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332398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explicit Finite-Difference Time-Domain (FDTD) scheme was implemented to model the electromagnetic wave propagation in medium. The explicit scheme imposes a constraint on the time-step size “dt” so that the wave propagation distance within an allowed time-step size cannot exceed the grid size “dx” according to the Courant Fl Condition (CFL). The allowed wave propagation step size within a grid size “dx” is controlled by the CFL number.</a:t>
            </a:r>
          </a:p>
        </p:txBody>
      </p:sp>
      <p:sp>
        <p:nvSpPr>
          <p:cNvPr id="8" name="TextBox 7">
            <a:extLst>
              <a:ext uri="{FF2B5EF4-FFF2-40B4-BE49-F238E27FC236}">
                <a16:creationId xmlns:a16="http://schemas.microsoft.com/office/drawing/2014/main" id="{B675B585-A6F8-FB20-F728-4271A5979EB4}"/>
              </a:ext>
            </a:extLst>
          </p:cNvPr>
          <p:cNvSpPr txBox="1"/>
          <p:nvPr/>
        </p:nvSpPr>
        <p:spPr>
          <a:xfrm>
            <a:off x="29786906" y="16425598"/>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1-D electromagnetic wave solver was implemented over 10 cycles for a complex refractive index n = </a:t>
            </a:r>
            <a:r>
              <a:rPr lang="en-US" sz="3000" dirty="0" err="1">
                <a:latin typeface="Neue Haas Grotesk Text Pro" panose="020B0504020202020204" pitchFamily="34" charset="0"/>
                <a:cs typeface="Arial" panose="020B0604020202020204" pitchFamily="34" charset="0"/>
              </a:rPr>
              <a:t>n_R</a:t>
            </a:r>
            <a:r>
              <a:rPr lang="en-US" sz="3000" dirty="0">
                <a:latin typeface="Neue Haas Grotesk Text Pro" panose="020B0504020202020204" pitchFamily="34" charset="0"/>
                <a:cs typeface="Arial" panose="020B0604020202020204" pitchFamily="34" charset="0"/>
              </a:rPr>
              <a:t> + </a:t>
            </a:r>
            <a:r>
              <a:rPr lang="en-US" sz="3000" dirty="0" err="1">
                <a:latin typeface="Neue Haas Grotesk Text Pro" panose="020B0504020202020204" pitchFamily="34" charset="0"/>
                <a:cs typeface="Arial" panose="020B0604020202020204" pitchFamily="34" charset="0"/>
              </a:rPr>
              <a:t>n_I</a:t>
            </a:r>
            <a:r>
              <a:rPr lang="en-US" sz="3000" dirty="0">
                <a:latin typeface="Neue Haas Grotesk Text Pro" panose="020B0504020202020204" pitchFamily="34" charset="0"/>
                <a:cs typeface="Arial" panose="020B0604020202020204" pitchFamily="34" charset="0"/>
              </a:rPr>
              <a:t> = 1 + 0.125 and wavelength lambda = 351 nm. As shown in Fig. (3) we were able to accurately model the attenuation of the 1-D light wave propagating into a material. The comparison of the heat transfer dynamics modeled by the wave solver compared to a ray trace approach are still in progress.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9"/>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10"/>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11"/>
          <a:stretch>
            <a:fillRect/>
          </a:stretch>
        </p:blipFill>
        <p:spPr>
          <a:xfrm>
            <a:off x="5082524" y="222298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2"/>
          <a:stretch>
            <a:fillRect/>
          </a:stretch>
        </p:blipFill>
        <p:spPr>
          <a:xfrm>
            <a:off x="4573978" y="233397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3"/>
          <a:stretch>
            <a:fillRect/>
          </a:stretch>
        </p:blipFill>
        <p:spPr>
          <a:xfrm>
            <a:off x="4936097" y="248880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4"/>
          <a:stretch>
            <a:fillRect/>
          </a:stretch>
        </p:blipFill>
        <p:spPr>
          <a:xfrm>
            <a:off x="19922274" y="25075308"/>
            <a:ext cx="3344126" cy="1056923"/>
          </a:xfrm>
          <a:prstGeom prst="rect">
            <a:avLst/>
          </a:prstGeom>
        </p:spPr>
      </p:pic>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5"/>
          <a:stretch>
            <a:fillRect/>
          </a:stretch>
        </p:blipFill>
        <p:spPr>
          <a:xfrm>
            <a:off x="15554286" y="13502261"/>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6"/>
          <a:stretch>
            <a:fillRect/>
          </a:stretch>
        </p:blipFill>
        <p:spPr>
          <a:xfrm>
            <a:off x="15554286" y="15743477"/>
            <a:ext cx="9161547" cy="984771"/>
          </a:xfrm>
          <a:prstGeom prst="rect">
            <a:avLst/>
          </a:prstGeom>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092443"/>
            <a:ext cx="13061951" cy="193899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For future work, we can extend our solver into 2-D and 3-D to model the multi-dimensional wave propagation. We also plan to employ a two-temperate model to study and compare the heat transfer dynamics in material modeled by the wave solver and the ray tracing approach.</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19835907"/>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pic>
        <p:nvPicPr>
          <p:cNvPr id="33" name="Picture 32" descr="A black background with a black square">
            <a:extLst>
              <a:ext uri="{FF2B5EF4-FFF2-40B4-BE49-F238E27FC236}">
                <a16:creationId xmlns:a16="http://schemas.microsoft.com/office/drawing/2014/main" id="{787C7A39-D711-66B4-2CB0-0AA342011D60}"/>
              </a:ext>
            </a:extLst>
          </p:cNvPr>
          <p:cNvPicPr>
            <a:picLocks noChangeAspect="1"/>
          </p:cNvPicPr>
          <p:nvPr/>
        </p:nvPicPr>
        <p:blipFill>
          <a:blip r:embed="rId17"/>
          <a:stretch>
            <a:fillRect/>
          </a:stretch>
        </p:blipFill>
        <p:spPr>
          <a:xfrm>
            <a:off x="1778295" y="17202815"/>
            <a:ext cx="11846710" cy="3656564"/>
          </a:xfrm>
          <a:prstGeom prst="rect">
            <a:avLst/>
          </a:prstGeom>
        </p:spPr>
      </p:pic>
      <p:sp>
        <p:nvSpPr>
          <p:cNvPr id="38" name="TextBox 37">
            <a:extLst>
              <a:ext uri="{FF2B5EF4-FFF2-40B4-BE49-F238E27FC236}">
                <a16:creationId xmlns:a16="http://schemas.microsoft.com/office/drawing/2014/main" id="{BA848D36-306E-6478-15E5-AAD599EA4A78}"/>
              </a:ext>
            </a:extLst>
          </p:cNvPr>
          <p:cNvSpPr txBox="1"/>
          <p:nvPr/>
        </p:nvSpPr>
        <p:spPr>
          <a:xfrm>
            <a:off x="1176340" y="20952047"/>
            <a:ext cx="13061950" cy="830997"/>
          </a:xfrm>
          <a:prstGeom prst="rect">
            <a:avLst/>
          </a:prstGeom>
          <a:noFill/>
        </p:spPr>
        <p:txBody>
          <a:bodyPr wrap="square" rtlCol="0">
            <a:spAutoFit/>
          </a:bodyPr>
          <a:lstStyle/>
          <a:p>
            <a:pPr algn="just"/>
            <a:r>
              <a:rPr lang="en-US" sz="2400" i="1" dirty="0">
                <a:latin typeface="Neue Haas Grotesk Text Pro" panose="020B0504020202020204" pitchFamily="34" charset="0"/>
                <a:cs typeface="Arial" panose="020B0604020202020204" pitchFamily="34" charset="0"/>
              </a:rPr>
              <a:t>Figure 1: Diagram of laser propagation and its interaction with material. This was the outcome we were looking for. The modeling equations are given below.</a:t>
            </a:r>
          </a:p>
        </p:txBody>
      </p:sp>
      <p:sp>
        <p:nvSpPr>
          <p:cNvPr id="41" name="TextBox 40">
            <a:extLst>
              <a:ext uri="{FF2B5EF4-FFF2-40B4-BE49-F238E27FC236}">
                <a16:creationId xmlns:a16="http://schemas.microsoft.com/office/drawing/2014/main" id="{B91D5692-DF05-EA51-732E-AE7B48260D5A}"/>
              </a:ext>
            </a:extLst>
          </p:cNvPr>
          <p:cNvSpPr txBox="1"/>
          <p:nvPr/>
        </p:nvSpPr>
        <p:spPr>
          <a:xfrm>
            <a:off x="22902255" y="13102553"/>
            <a:ext cx="3321126" cy="1569660"/>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2: Stencil diagram of the explicit finite difference scheme</a:t>
            </a:r>
          </a:p>
        </p:txBody>
      </p:sp>
      <p:pic>
        <p:nvPicPr>
          <p:cNvPr id="42" name="Picture 2" descr="equation">
            <a:extLst>
              <a:ext uri="{FF2B5EF4-FFF2-40B4-BE49-F238E27FC236}">
                <a16:creationId xmlns:a16="http://schemas.microsoft.com/office/drawing/2014/main" id="{9324A5DA-0883-CFB9-CBB9-62EB76F1564A}"/>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6151931" y="21791287"/>
            <a:ext cx="11587337" cy="578959"/>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a:extLst>
              <a:ext uri="{FF2B5EF4-FFF2-40B4-BE49-F238E27FC236}">
                <a16:creationId xmlns:a16="http://schemas.microsoft.com/office/drawing/2014/main" id="{F005281C-D638-13A7-E123-00D12141BE8D}"/>
              </a:ext>
            </a:extLst>
          </p:cNvPr>
          <p:cNvSpPr txBox="1"/>
          <p:nvPr/>
        </p:nvSpPr>
        <p:spPr>
          <a:xfrm>
            <a:off x="15632394" y="22666457"/>
            <a:ext cx="13061950" cy="240065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complex-valued incident electric field provides the initial boundary condition in the ghost cells, whereas the electric field inside the computational domain is initialized as zeroes. The Fourier analysis is applied to model the amplitude of the electric field vector. In 1-D, the reduced wave equation becomes:</a:t>
            </a:r>
          </a:p>
        </p:txBody>
      </p:sp>
      <p:sp>
        <p:nvSpPr>
          <p:cNvPr id="50" name="TextBox 49">
            <a:extLst>
              <a:ext uri="{FF2B5EF4-FFF2-40B4-BE49-F238E27FC236}">
                <a16:creationId xmlns:a16="http://schemas.microsoft.com/office/drawing/2014/main" id="{04AB9EA6-3632-BA14-8C28-9A3933FA2433}"/>
              </a:ext>
            </a:extLst>
          </p:cNvPr>
          <p:cNvSpPr txBox="1"/>
          <p:nvPr/>
        </p:nvSpPr>
        <p:spPr>
          <a:xfrm>
            <a:off x="15554286" y="26561314"/>
            <a:ext cx="13061950" cy="378565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Equation (7) accepts an exponentially decaying or growing solution. A positive sign in the refractive index corresponds to a growing wave amplitude whereas the negative sign corresponds to a decaying wave amplitude. In the absence of wave amplification processes caused by the nonlinear polarization effect, the negative sign is the correct solution to describe an attenuating wave for laser propagations in material. During the numerical update, the selection of the sign depends on the boundary condition.</a:t>
            </a:r>
          </a:p>
        </p:txBody>
      </p:sp>
      <p:pic>
        <p:nvPicPr>
          <p:cNvPr id="1034" name="Picture 10">
            <a:extLst>
              <a:ext uri="{FF2B5EF4-FFF2-40B4-BE49-F238E27FC236}">
                <a16:creationId xmlns:a16="http://schemas.microsoft.com/office/drawing/2014/main" id="{38444307-758D-0975-993C-4519BA269C8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2188970" y="9208654"/>
            <a:ext cx="7957140" cy="626383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B80B95CF-6D03-5044-BD74-33E536823EA6}"/>
              </a:ext>
            </a:extLst>
          </p:cNvPr>
          <p:cNvSpPr txBox="1"/>
          <p:nvPr/>
        </p:nvSpPr>
        <p:spPr>
          <a:xfrm>
            <a:off x="10566481" y="16391242"/>
            <a:ext cx="3306466"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GHOST CELL</a:t>
            </a:r>
          </a:p>
        </p:txBody>
      </p:sp>
      <p:sp>
        <p:nvSpPr>
          <p:cNvPr id="53" name="TextBox 52">
            <a:extLst>
              <a:ext uri="{FF2B5EF4-FFF2-40B4-BE49-F238E27FC236}">
                <a16:creationId xmlns:a16="http://schemas.microsoft.com/office/drawing/2014/main" id="{FD2B95AA-0669-0272-1104-6B8EEA25C707}"/>
              </a:ext>
            </a:extLst>
          </p:cNvPr>
          <p:cNvSpPr txBox="1"/>
          <p:nvPr/>
        </p:nvSpPr>
        <p:spPr>
          <a:xfrm>
            <a:off x="2117576" y="17283760"/>
            <a:ext cx="4267283"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SIMULATION SPACE</a:t>
            </a:r>
          </a:p>
        </p:txBody>
      </p:sp>
      <p:cxnSp>
        <p:nvCxnSpPr>
          <p:cNvPr id="55" name="Straight Arrow Connector 54">
            <a:extLst>
              <a:ext uri="{FF2B5EF4-FFF2-40B4-BE49-F238E27FC236}">
                <a16:creationId xmlns:a16="http://schemas.microsoft.com/office/drawing/2014/main" id="{AF5F0190-6958-BA3C-74E8-736E7D8D576C}"/>
              </a:ext>
            </a:extLst>
          </p:cNvPr>
          <p:cNvCxnSpPr>
            <a:cxnSpLocks/>
          </p:cNvCxnSpPr>
          <p:nvPr/>
        </p:nvCxnSpPr>
        <p:spPr>
          <a:xfrm flipH="1">
            <a:off x="10273050" y="16852471"/>
            <a:ext cx="1852330" cy="5280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A20A824-13B8-D624-A9B2-B7F8B8621C28}"/>
              </a:ext>
            </a:extLst>
          </p:cNvPr>
          <p:cNvSpPr txBox="1"/>
          <p:nvPr/>
        </p:nvSpPr>
        <p:spPr>
          <a:xfrm>
            <a:off x="5992449" y="24454097"/>
            <a:ext cx="3418401" cy="2299347"/>
          </a:xfrm>
          <a:prstGeom prst="rect">
            <a:avLst/>
          </a:prstGeom>
          <a:noFill/>
        </p:spPr>
        <p:txBody>
          <a:bodyPr wrap="square" rtlCol="0">
            <a:spAutoFit/>
          </a:bodyPr>
          <a:lstStyle/>
          <a:p>
            <a:r>
              <a:rPr lang="en-US" dirty="0" err="1"/>
              <a:t>T_i</a:t>
            </a:r>
            <a:r>
              <a:rPr lang="en-US" dirty="0"/>
              <a:t> TYPO</a:t>
            </a:r>
          </a:p>
        </p:txBody>
      </p:sp>
      <p:sp>
        <p:nvSpPr>
          <p:cNvPr id="13" name="TextBox 12">
            <a:extLst>
              <a:ext uri="{FF2B5EF4-FFF2-40B4-BE49-F238E27FC236}">
                <a16:creationId xmlns:a16="http://schemas.microsoft.com/office/drawing/2014/main" id="{244946B6-4601-69F7-38D9-FAAF70D6BA1C}"/>
              </a:ext>
            </a:extLst>
          </p:cNvPr>
          <p:cNvSpPr txBox="1"/>
          <p:nvPr/>
        </p:nvSpPr>
        <p:spPr>
          <a:xfrm>
            <a:off x="11354092" y="22354607"/>
            <a:ext cx="3988288" cy="3402855"/>
          </a:xfrm>
          <a:prstGeom prst="rect">
            <a:avLst/>
          </a:prstGeom>
          <a:noFill/>
        </p:spPr>
        <p:txBody>
          <a:bodyPr wrap="square" rtlCol="0">
            <a:spAutoFit/>
          </a:bodyPr>
          <a:lstStyle/>
          <a:p>
            <a:r>
              <a:rPr lang="en-US" dirty="0"/>
              <a:t>NUMBER EQUATIONS!</a:t>
            </a:r>
          </a:p>
        </p:txBody>
      </p:sp>
      <p:sp>
        <p:nvSpPr>
          <p:cNvPr id="19" name="TextBox 18">
            <a:extLst>
              <a:ext uri="{FF2B5EF4-FFF2-40B4-BE49-F238E27FC236}">
                <a16:creationId xmlns:a16="http://schemas.microsoft.com/office/drawing/2014/main" id="{D7B45B86-B701-9AEA-D69F-3FB6A6044767}"/>
              </a:ext>
            </a:extLst>
          </p:cNvPr>
          <p:cNvSpPr txBox="1"/>
          <p:nvPr/>
        </p:nvSpPr>
        <p:spPr>
          <a:xfrm>
            <a:off x="28355115" y="10759128"/>
            <a:ext cx="3988288" cy="1195840"/>
          </a:xfrm>
          <a:prstGeom prst="rect">
            <a:avLst/>
          </a:prstGeom>
          <a:noFill/>
        </p:spPr>
        <p:txBody>
          <a:bodyPr wrap="square" rtlCol="0">
            <a:spAutoFit/>
          </a:bodyPr>
          <a:lstStyle/>
          <a:p>
            <a:r>
              <a:rPr lang="en-US" dirty="0"/>
              <a:t>CFL</a:t>
            </a:r>
          </a:p>
        </p:txBody>
      </p:sp>
      <p:sp>
        <p:nvSpPr>
          <p:cNvPr id="27" name="TextBox 26">
            <a:extLst>
              <a:ext uri="{FF2B5EF4-FFF2-40B4-BE49-F238E27FC236}">
                <a16:creationId xmlns:a16="http://schemas.microsoft.com/office/drawing/2014/main" id="{9798073B-1665-1481-A697-3E24DDCD816C}"/>
              </a:ext>
            </a:extLst>
          </p:cNvPr>
          <p:cNvSpPr txBox="1"/>
          <p:nvPr/>
        </p:nvSpPr>
        <p:spPr>
          <a:xfrm>
            <a:off x="17619326" y="14378602"/>
            <a:ext cx="6425974" cy="1077218"/>
          </a:xfrm>
          <a:prstGeom prst="rect">
            <a:avLst/>
          </a:prstGeom>
          <a:noFill/>
        </p:spPr>
        <p:txBody>
          <a:bodyPr wrap="square" rtlCol="0">
            <a:spAutoFit/>
          </a:bodyPr>
          <a:lstStyle/>
          <a:p>
            <a:r>
              <a:rPr lang="en-US" sz="3200" dirty="0"/>
              <a:t>State definition for </a:t>
            </a:r>
            <a:r>
              <a:rPr lang="en-US" sz="3200" dirty="0" err="1"/>
              <a:t>permitvitiy</a:t>
            </a:r>
            <a:r>
              <a:rPr lang="en-US" sz="3200" dirty="0"/>
              <a:t> (epsilon) and sigma</a:t>
            </a:r>
          </a:p>
        </p:txBody>
      </p:sp>
      <p:sp>
        <p:nvSpPr>
          <p:cNvPr id="37" name="TextBox 36">
            <a:extLst>
              <a:ext uri="{FF2B5EF4-FFF2-40B4-BE49-F238E27FC236}">
                <a16:creationId xmlns:a16="http://schemas.microsoft.com/office/drawing/2014/main" id="{31EF834B-7E78-C372-2B4A-618B0C15FA9C}"/>
              </a:ext>
            </a:extLst>
          </p:cNvPr>
          <p:cNvSpPr txBox="1"/>
          <p:nvPr/>
        </p:nvSpPr>
        <p:spPr>
          <a:xfrm>
            <a:off x="15751659" y="14008696"/>
            <a:ext cx="3988288" cy="2299347"/>
          </a:xfrm>
          <a:prstGeom prst="rect">
            <a:avLst/>
          </a:prstGeom>
          <a:noFill/>
        </p:spPr>
        <p:txBody>
          <a:bodyPr wrap="square" rtlCol="0">
            <a:spAutoFit/>
          </a:bodyPr>
          <a:lstStyle/>
          <a:p>
            <a:r>
              <a:rPr lang="en-US" dirty="0"/>
              <a:t>Eq 4 and 5</a:t>
            </a:r>
          </a:p>
        </p:txBody>
      </p:sp>
      <p:sp>
        <p:nvSpPr>
          <p:cNvPr id="40" name="TextBox 39">
            <a:extLst>
              <a:ext uri="{FF2B5EF4-FFF2-40B4-BE49-F238E27FC236}">
                <a16:creationId xmlns:a16="http://schemas.microsoft.com/office/drawing/2014/main" id="{D714B45B-4C7F-ED17-27EC-BC5143C5FD8D}"/>
              </a:ext>
            </a:extLst>
          </p:cNvPr>
          <p:cNvSpPr txBox="1"/>
          <p:nvPr/>
        </p:nvSpPr>
        <p:spPr>
          <a:xfrm>
            <a:off x="21631552" y="15173543"/>
            <a:ext cx="3988288" cy="584775"/>
          </a:xfrm>
          <a:prstGeom prst="rect">
            <a:avLst/>
          </a:prstGeom>
          <a:noFill/>
        </p:spPr>
        <p:txBody>
          <a:bodyPr wrap="square" rtlCol="0">
            <a:spAutoFit/>
          </a:bodyPr>
          <a:lstStyle/>
          <a:p>
            <a:r>
              <a:rPr lang="en-US" sz="3200" dirty="0"/>
              <a:t>Sigma is conductivity</a:t>
            </a:r>
          </a:p>
        </p:txBody>
      </p:sp>
      <p:sp>
        <p:nvSpPr>
          <p:cNvPr id="43" name="TextBox 42">
            <a:extLst>
              <a:ext uri="{FF2B5EF4-FFF2-40B4-BE49-F238E27FC236}">
                <a16:creationId xmlns:a16="http://schemas.microsoft.com/office/drawing/2014/main" id="{0604468E-717C-9631-AA7F-290DE3DB29C9}"/>
              </a:ext>
            </a:extLst>
          </p:cNvPr>
          <p:cNvSpPr txBox="1"/>
          <p:nvPr/>
        </p:nvSpPr>
        <p:spPr>
          <a:xfrm>
            <a:off x="11309306" y="16828144"/>
            <a:ext cx="3988288" cy="1077218"/>
          </a:xfrm>
          <a:prstGeom prst="rect">
            <a:avLst/>
          </a:prstGeom>
          <a:noFill/>
        </p:spPr>
        <p:txBody>
          <a:bodyPr wrap="square" rtlCol="0">
            <a:spAutoFit/>
          </a:bodyPr>
          <a:lstStyle/>
          <a:p>
            <a:r>
              <a:rPr lang="en-US" sz="3200" dirty="0"/>
              <a:t>Eq 4  define epsilon, mu, sigma and P_NL.</a:t>
            </a:r>
          </a:p>
        </p:txBody>
      </p:sp>
      <p:sp>
        <p:nvSpPr>
          <p:cNvPr id="44" name="TextBox 43">
            <a:extLst>
              <a:ext uri="{FF2B5EF4-FFF2-40B4-BE49-F238E27FC236}">
                <a16:creationId xmlns:a16="http://schemas.microsoft.com/office/drawing/2014/main" id="{8D59E93D-BBD8-013E-1CF1-349E8CAF8069}"/>
              </a:ext>
            </a:extLst>
          </p:cNvPr>
          <p:cNvSpPr txBox="1"/>
          <p:nvPr/>
        </p:nvSpPr>
        <p:spPr>
          <a:xfrm>
            <a:off x="27916188" y="21680010"/>
            <a:ext cx="3988288" cy="646331"/>
          </a:xfrm>
          <a:prstGeom prst="rect">
            <a:avLst/>
          </a:prstGeom>
          <a:noFill/>
        </p:spPr>
        <p:txBody>
          <a:bodyPr wrap="square" rtlCol="0">
            <a:spAutoFit/>
          </a:bodyPr>
          <a:lstStyle/>
          <a:p>
            <a:r>
              <a:rPr lang="en-US" sz="3600" dirty="0"/>
              <a:t>Eq 6</a:t>
            </a:r>
          </a:p>
        </p:txBody>
      </p:sp>
      <p:pic>
        <p:nvPicPr>
          <p:cNvPr id="46" name="Picture 8" descr="equation">
            <a:extLst>
              <a:ext uri="{FF2B5EF4-FFF2-40B4-BE49-F238E27FC236}">
                <a16:creationId xmlns:a16="http://schemas.microsoft.com/office/drawing/2014/main" id="{69F6157E-34C6-3E1C-AC8F-B5F0D4A3FA6B}"/>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8941974" y="31167617"/>
            <a:ext cx="6747590" cy="627888"/>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A2F24942-F24B-0D4A-8360-A4A34736107C}"/>
              </a:ext>
            </a:extLst>
          </p:cNvPr>
          <p:cNvSpPr txBox="1"/>
          <p:nvPr/>
        </p:nvSpPr>
        <p:spPr>
          <a:xfrm>
            <a:off x="24045300" y="25280603"/>
            <a:ext cx="3988288" cy="646331"/>
          </a:xfrm>
          <a:prstGeom prst="rect">
            <a:avLst/>
          </a:prstGeom>
          <a:noFill/>
        </p:spPr>
        <p:txBody>
          <a:bodyPr wrap="square" rtlCol="0">
            <a:spAutoFit/>
          </a:bodyPr>
          <a:lstStyle/>
          <a:p>
            <a:r>
              <a:rPr lang="en-US" sz="3600" dirty="0"/>
              <a:t>Eq 7</a:t>
            </a:r>
          </a:p>
        </p:txBody>
      </p:sp>
      <p:sp>
        <p:nvSpPr>
          <p:cNvPr id="51" name="TextBox 50">
            <a:extLst>
              <a:ext uri="{FF2B5EF4-FFF2-40B4-BE49-F238E27FC236}">
                <a16:creationId xmlns:a16="http://schemas.microsoft.com/office/drawing/2014/main" id="{06C13DF1-2E4D-939A-8770-4D2869A3303A}"/>
              </a:ext>
            </a:extLst>
          </p:cNvPr>
          <p:cNvSpPr txBox="1"/>
          <p:nvPr/>
        </p:nvSpPr>
        <p:spPr>
          <a:xfrm>
            <a:off x="22820315" y="30351936"/>
            <a:ext cx="3988288" cy="646331"/>
          </a:xfrm>
          <a:prstGeom prst="rect">
            <a:avLst/>
          </a:prstGeom>
          <a:noFill/>
        </p:spPr>
        <p:txBody>
          <a:bodyPr wrap="square" rtlCol="0">
            <a:spAutoFit/>
          </a:bodyPr>
          <a:lstStyle/>
          <a:p>
            <a:r>
              <a:rPr lang="en-US" sz="3600" dirty="0"/>
              <a:t>MINUS SIGN ONLY!</a:t>
            </a:r>
          </a:p>
        </p:txBody>
      </p:sp>
      <p:sp>
        <p:nvSpPr>
          <p:cNvPr id="54" name="TextBox 53">
            <a:extLst>
              <a:ext uri="{FF2B5EF4-FFF2-40B4-BE49-F238E27FC236}">
                <a16:creationId xmlns:a16="http://schemas.microsoft.com/office/drawing/2014/main" id="{359DAECD-E8DB-15EE-4C3B-BF9DCD55CF93}"/>
              </a:ext>
            </a:extLst>
          </p:cNvPr>
          <p:cNvSpPr txBox="1"/>
          <p:nvPr/>
        </p:nvSpPr>
        <p:spPr>
          <a:xfrm>
            <a:off x="37138370" y="10500516"/>
            <a:ext cx="5640312" cy="2299347"/>
          </a:xfrm>
          <a:prstGeom prst="rect">
            <a:avLst/>
          </a:prstGeom>
          <a:noFill/>
        </p:spPr>
        <p:txBody>
          <a:bodyPr wrap="square" rtlCol="0">
            <a:spAutoFit/>
          </a:bodyPr>
          <a:lstStyle/>
          <a:p>
            <a:r>
              <a:rPr lang="en-US" dirty="0"/>
              <a:t>Why not 351nm?</a:t>
            </a:r>
          </a:p>
        </p:txBody>
      </p:sp>
    </p:spTree>
    <p:extLst>
      <p:ext uri="{BB962C8B-B14F-4D97-AF65-F5344CB8AC3E}">
        <p14:creationId xmlns:p14="http://schemas.microsoft.com/office/powerpoint/2010/main" val="3313128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9233DF52-09F2-DEA0-E894-5AA01A14AF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660679" y="12623378"/>
            <a:ext cx="4049444" cy="4388310"/>
          </a:xfrm>
          <a:prstGeom prst="rect">
            <a:avLst/>
          </a:prstGeom>
        </p:spPr>
      </p:pic>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53428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8983486"/>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096115"/>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21367"/>
            <a:ext cx="13061951" cy="1384995"/>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L. V. </a:t>
            </a:r>
            <a:r>
              <a:rPr lang="en-US" sz="2800" dirty="0" err="1">
                <a:latin typeface="Neue Haas Grotesk Text Pro" panose="020B0504020202020204" pitchFamily="34" charset="0"/>
                <a:cs typeface="Arial" panose="020B0604020202020204" pitchFamily="34" charset="0"/>
              </a:rPr>
              <a:t>Keldysh</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a:t>
            </a:r>
            <a:r>
              <a:rPr lang="en-US" sz="2800" u="sng" dirty="0">
                <a:latin typeface="Neue Haas Grotesk Text Pro" panose="020B0504020202020204" pitchFamily="34" charset="0"/>
                <a:cs typeface="Arial" panose="020B0604020202020204" pitchFamily="34" charset="0"/>
              </a:rPr>
              <a:t>122</a:t>
            </a:r>
            <a:r>
              <a:rPr lang="en-US" sz="2800" dirty="0">
                <a:latin typeface="Neue Haas Grotesk Text Pro" panose="020B0504020202020204" pitchFamily="34" charset="0"/>
                <a:cs typeface="Arial" panose="020B0604020202020204" pitchFamily="34" charset="0"/>
              </a:rPr>
              <a:t>, 449–455 (2016). </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mc:Choice xmlns:a14="http://schemas.microsoft.com/office/drawing/2010/main"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608213"/>
                <a:ext cx="13061948" cy="5170646"/>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Equations (1) – (3) contribute to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and transmissions while the imaginary part accounts for absorptions. In </a:t>
                </a:r>
                <a:r>
                  <a:rPr lang="en-US" sz="3000" dirty="0" err="1">
                    <a:latin typeface="Neue Haas Grotesk Text Pro" panose="020B0504020202020204" pitchFamily="34" charset="0"/>
                    <a:ea typeface="Aktiv Grotesk" panose="020B0504020202020204" pitchFamily="34" charset="0"/>
                    <a:cs typeface="Aktiv Grotesk" panose="020B0504020202020204" pitchFamily="34" charset="0"/>
                  </a:rPr>
                  <a:t>Eqs</a:t>
                </a:r>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(2) - (3)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and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are electron heat capacities and ion heat capacities at the constant volume, respectively.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temperature</a:t>
                </a:r>
                <a:r>
                  <a:rPr lang="en-US" sz="3000" dirty="0">
                    <a:ea typeface="Aktiv Grotesk" panose="020B0504020202020204" pitchFamily="34" charset="0"/>
                    <a:cs typeface="Aktiv Grotesk" panose="020B0504020202020204" pitchFamily="34" charset="0"/>
                  </a:rPr>
                  <a:t>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and the ion temperature</a:t>
                </a:r>
                <a:r>
                  <a:rPr lang="en-US" sz="3000" dirty="0">
                    <a:ea typeface="Aktiv Grotesk" panose="020B0504020202020204" pitchFamily="34" charset="0"/>
                    <a:cs typeface="Aktiv Grotesk" panose="020B0504020202020204" pitchFamily="34" charset="0"/>
                  </a:rPr>
                  <a:t> </a:t>
                </a:r>
                <a14:m>
                  <m:oMath xmlns:m="http://schemas.openxmlformats.org/officeDocument/2006/math">
                    <m:sSub>
                      <m:sSubPr>
                        <m:ctrlPr>
                          <a:rPr lang="en-US" sz="3000" i="1">
                            <a:latin typeface="Cambria Math" panose="02040503050406030204" pitchFamily="18" charset="0"/>
                            <a:ea typeface="Aktiv Grotesk" panose="020B0504020202020204" pitchFamily="34" charset="0"/>
                            <a:cs typeface="Aktiv Grotesk" panose="020B0504020202020204" pitchFamily="34" charset="0"/>
                          </a:rPr>
                        </m:ctrlPr>
                      </m:sSubPr>
                      <m:e>
                        <m:r>
                          <a:rPr lang="en-US" sz="3000" i="1">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i="1">
                            <a:latin typeface="Cambria Math" panose="02040503050406030204" pitchFamily="18" charset="0"/>
                            <a:ea typeface="Aktiv Grotesk" panose="020B0504020202020204" pitchFamily="34" charset="0"/>
                            <a:cs typeface="Aktiv Grotesk" panose="020B0504020202020204" pitchFamily="34" charset="0"/>
                          </a:rPr>
                          <m:t>𝑖</m:t>
                        </m:r>
                      </m:sub>
                    </m:sSub>
                    <m:r>
                      <a:rPr lang="en-US" sz="3000" b="0" i="0" smtClean="0">
                        <a:latin typeface="Cambria Math" panose="02040503050406030204" pitchFamily="18" charset="0"/>
                        <a:ea typeface="Aktiv Grotesk" panose="020B0504020202020204" pitchFamily="34" charset="0"/>
                        <a:cs typeface="Aktiv Grotesk" panose="020B0504020202020204" pitchFamily="34" charset="0"/>
                      </a:rPr>
                      <m:t>.</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The </a:t>
                </a:r>
                <a:r>
                  <a:rPr lang="en-US" sz="3000" dirty="0" err="1">
                    <a:latin typeface="Neue Haas Grotesk Text Pro" panose="020B0504020202020204" pitchFamily="34" charset="0"/>
                    <a:ea typeface="Aktiv Grotesk" panose="020B0504020202020204" pitchFamily="34" charset="0"/>
                    <a:cs typeface="Aktiv Grotesk" panose="020B0504020202020204" pitchFamily="34" charset="0"/>
                  </a:rPr>
                  <a:t>Drude</a:t>
                </a:r>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model is used to model the rate of laser energy absorption caused by the collisional damping of the light wave, which is determined by the source term </a:t>
                </a:r>
                <a14:m>
                  <m:oMath xmlns:m="http://schemas.openxmlformats.org/officeDocument/2006/math">
                    <m:r>
                      <a:rPr lang="en-US" sz="3000" i="1" dirty="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Modeling of multi-photon ionization can be found in Ref [1].</a:t>
                </a:r>
              </a:p>
            </p:txBody>
          </p:sp>
        </mc:Choice>
        <mc:Fallback>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608213"/>
                <a:ext cx="13061948" cy="5170646"/>
              </a:xfrm>
              <a:prstGeom prst="rect">
                <a:avLst/>
              </a:prstGeom>
              <a:blipFill>
                <a:blip r:embed="rId4"/>
                <a:stretch>
                  <a:fillRect l="-1120" t="-1533" r="-1073" b="-2712"/>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36565" y="15743477"/>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3: Simulation of light wave propagating into material undergoing collisional damping.</a:t>
            </a:r>
          </a:p>
        </p:txBody>
      </p:sp>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DDBEDB47-166B-6848-84AE-F3D4E3B5A1F6}"/>
                  </a:ext>
                </a:extLst>
              </p:cNvPr>
              <p:cNvSpPr txBox="1"/>
              <p:nvPr/>
            </p:nvSpPr>
            <p:spPr>
              <a:xfrm>
                <a:off x="15408960" y="17207873"/>
                <a:ext cx="13061950" cy="4708981"/>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(DEFINE 4 Variables in eq 4). Eq (4) describes the propagation of light waves in material. The light wave interacts with electrons and sets them into oscillations along the electric field vector direction. The oscillating electrons then collide with neighboring atoms. Consequently, the light wave’s energy is then transferred from photons to electrons and then ions. This process is known as the collisional damping of light waves and is uniquely described by the dielectric function </a:t>
                </a:r>
                <a14:m>
                  <m:oMath xmlns:m="http://schemas.openxmlformats.org/officeDocument/2006/math">
                    <m:r>
                      <a:rPr lang="en-US" sz="3000" i="1" smtClean="0">
                        <a:latin typeface="Cambria Math" panose="02040503050406030204" pitchFamily="18" charset="0"/>
                        <a:ea typeface="Cambria Math" panose="02040503050406030204" pitchFamily="18" charset="0"/>
                        <a:cs typeface="Arial" panose="020B0604020202020204" pitchFamily="34" charset="0"/>
                      </a:rPr>
                      <m:t>𝜀</m:t>
                    </m:r>
                    <m:r>
                      <a:rPr lang="en-US" sz="3000" b="0" i="1" smtClean="0">
                        <a:latin typeface="Cambria Math" panose="02040503050406030204" pitchFamily="18" charset="0"/>
                        <a:ea typeface="Cambria Math" panose="02040503050406030204" pitchFamily="18" charset="0"/>
                        <a:cs typeface="Arial" panose="020B0604020202020204" pitchFamily="34" charset="0"/>
                      </a:rPr>
                      <m:t>=</m:t>
                    </m:r>
                    <m:sSup>
                      <m:sSupPr>
                        <m:ctrlPr>
                          <a:rPr lang="en-US" sz="3000" b="0" i="1" smtClean="0">
                            <a:latin typeface="Cambria Math" panose="02040503050406030204" pitchFamily="18" charset="0"/>
                            <a:ea typeface="Cambria Math" panose="02040503050406030204" pitchFamily="18" charset="0"/>
                            <a:cs typeface="Arial" panose="020B0604020202020204" pitchFamily="34" charset="0"/>
                          </a:rPr>
                        </m:ctrlPr>
                      </m:sSupPr>
                      <m:e>
                        <m:r>
                          <a:rPr lang="en-US" sz="3000" b="0" i="1" smtClean="0">
                            <a:latin typeface="Cambria Math" panose="02040503050406030204" pitchFamily="18" charset="0"/>
                            <a:ea typeface="Cambria Math" panose="02040503050406030204" pitchFamily="18" charset="0"/>
                            <a:cs typeface="Arial" panose="020B0604020202020204" pitchFamily="34" charset="0"/>
                          </a:rPr>
                          <m:t>𝑛</m:t>
                        </m:r>
                      </m:e>
                      <m:sup>
                        <m:r>
                          <a:rPr lang="en-US" sz="3000" b="0" i="1" smtClean="0">
                            <a:latin typeface="Cambria Math" panose="02040503050406030204" pitchFamily="18" charset="0"/>
                            <a:ea typeface="Cambria Math" panose="02040503050406030204" pitchFamily="18" charset="0"/>
                            <a:cs typeface="Arial" panose="020B0604020202020204" pitchFamily="34" charset="0"/>
                          </a:rPr>
                          <m:t>2</m:t>
                        </m:r>
                      </m:sup>
                    </m:sSup>
                  </m:oMath>
                </a14:m>
                <a:r>
                  <a:rPr lang="en-US" sz="3000" dirty="0">
                    <a:latin typeface="Neue Haas Grotesk Text Pro" panose="020B0504020202020204" pitchFamily="34" charset="0"/>
                    <a:cs typeface="Arial" panose="020B0604020202020204" pitchFamily="34" charset="0"/>
                  </a:rPr>
                  <a:t>. In our 1-D IPF modeling, the non-linear polarization term </a:t>
                </a:r>
                <a14:m>
                  <m:oMath xmlns:m="http://schemas.openxmlformats.org/officeDocument/2006/math">
                    <m:sSub>
                      <m:sSubPr>
                        <m:ctrlPr>
                          <a:rPr lang="en-US" sz="3000" i="1" dirty="0" smtClean="0">
                            <a:latin typeface="Cambria Math" panose="02040503050406030204" pitchFamily="18" charset="0"/>
                            <a:cs typeface="Arial" panose="020B0604020202020204" pitchFamily="34" charset="0"/>
                          </a:rPr>
                        </m:ctrlPr>
                      </m:sSubPr>
                      <m:e>
                        <m:r>
                          <a:rPr lang="en-US" sz="3000" b="0" i="1" dirty="0" smtClean="0">
                            <a:latin typeface="Cambria Math" panose="02040503050406030204" pitchFamily="18" charset="0"/>
                            <a:cs typeface="Arial" panose="020B0604020202020204" pitchFamily="34" charset="0"/>
                          </a:rPr>
                          <m:t>𝑃</m:t>
                        </m:r>
                      </m:e>
                      <m:sub>
                        <m:r>
                          <a:rPr lang="en-US" sz="3000" b="0" i="1" dirty="0" smtClean="0">
                            <a:latin typeface="Cambria Math" panose="02040503050406030204" pitchFamily="18" charset="0"/>
                            <a:cs typeface="Arial" panose="020B0604020202020204" pitchFamily="34" charset="0"/>
                          </a:rPr>
                          <m:t>𝑁𝐿</m:t>
                        </m:r>
                      </m:sub>
                    </m:sSub>
                    <m:r>
                      <a:rPr lang="en-US" sz="3000" i="1" dirty="0" smtClean="0">
                        <a:latin typeface="Cambria Math" panose="02040503050406030204" pitchFamily="18" charset="0"/>
                        <a:cs typeface="Arial" panose="020B0604020202020204" pitchFamily="34" charset="0"/>
                      </a:rPr>
                      <m:t> </m:t>
                    </m:r>
                  </m:oMath>
                </a14:m>
                <a:r>
                  <a:rPr lang="en-US" sz="3000" dirty="0">
                    <a:latin typeface="Neue Haas Grotesk Text Pro" panose="020B0504020202020204" pitchFamily="34" charset="0"/>
                    <a:cs typeface="Arial" panose="020B0604020202020204" pitchFamily="34" charset="0"/>
                  </a:rPr>
                  <a:t>and the transient current term driven by the conductivity </a:t>
                </a:r>
                <a14:m>
                  <m:oMath xmlns:m="http://schemas.openxmlformats.org/officeDocument/2006/math">
                    <m:r>
                      <a:rPr lang="en-US" sz="3000" i="1" dirty="0" smtClean="0">
                        <a:latin typeface="Cambria Math" panose="02040503050406030204" pitchFamily="18" charset="0"/>
                        <a:ea typeface="Cambria Math" panose="02040503050406030204" pitchFamily="18" charset="0"/>
                        <a:cs typeface="Arial" panose="020B0604020202020204" pitchFamily="34" charset="0"/>
                      </a:rPr>
                      <m:t>𝜎</m:t>
                    </m:r>
                  </m:oMath>
                </a14:m>
                <a:r>
                  <a:rPr lang="en-US" sz="3000" dirty="0">
                    <a:latin typeface="Neue Haas Grotesk Text Pro" panose="020B0504020202020204" pitchFamily="34" charset="0"/>
                    <a:cs typeface="Arial" panose="020B0604020202020204" pitchFamily="34" charset="0"/>
                  </a:rPr>
                  <a:t> are neglected in Eq (5). The incident electric field is described by: </a:t>
                </a:r>
              </a:p>
            </p:txBody>
          </p:sp>
        </mc:Choice>
        <mc:Fallback>
          <p:sp>
            <p:nvSpPr>
              <p:cNvPr id="36" name="TextBox 35">
                <a:extLst>
                  <a:ext uri="{FF2B5EF4-FFF2-40B4-BE49-F238E27FC236}">
                    <a16:creationId xmlns:a16="http://schemas.microsoft.com/office/drawing/2014/main" id="{DDBEDB47-166B-6848-84AE-F3D4E3B5A1F6}"/>
                  </a:ext>
                </a:extLst>
              </p:cNvPr>
              <p:cNvSpPr txBox="1">
                <a:spLocks noRot="1" noChangeAspect="1" noMove="1" noResize="1" noEditPoints="1" noAdjustHandles="1" noChangeArrowheads="1" noChangeShapeType="1" noTextEdit="1"/>
              </p:cNvSpPr>
              <p:nvPr/>
            </p:nvSpPr>
            <p:spPr>
              <a:xfrm>
                <a:off x="15408960" y="17207873"/>
                <a:ext cx="13061950" cy="4708981"/>
              </a:xfrm>
              <a:prstGeom prst="rect">
                <a:avLst/>
              </a:prstGeom>
              <a:blipFill>
                <a:blip r:embed="rId5"/>
                <a:stretch>
                  <a:fillRect l="-1120" t="-1684" r="-1120" b="-3109"/>
                </a:stretch>
              </a:blipFill>
            </p:spPr>
            <p:txBody>
              <a:bodyPr/>
              <a:lstStyle/>
              <a:p>
                <a:r>
                  <a:rPr lang="en-US">
                    <a:noFill/>
                  </a:rPr>
                  <a:t> </a:t>
                </a:r>
              </a:p>
            </p:txBody>
          </p:sp>
        </mc:Fallback>
      </mc:AlternateContent>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6"/>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7"/>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332398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explicit Finite-Difference Time-Domain (FDTD) scheme was implemented to model the electromagnetic wave propagation in medium. The explicit scheme imposes a constraint on the time-step size “dt” so that the wave propagation distance within an allowed time-step size cannot exceed the grid size “dx” according to the Courant Fl Condition (CFL). The allowed wave propagation step size within a grid size “dx” is controlled by the CFL number.</a:t>
            </a:r>
          </a:p>
        </p:txBody>
      </p:sp>
      <p:sp>
        <p:nvSpPr>
          <p:cNvPr id="8" name="TextBox 7">
            <a:extLst>
              <a:ext uri="{FF2B5EF4-FFF2-40B4-BE49-F238E27FC236}">
                <a16:creationId xmlns:a16="http://schemas.microsoft.com/office/drawing/2014/main" id="{B675B585-A6F8-FB20-F728-4271A5979EB4}"/>
              </a:ext>
            </a:extLst>
          </p:cNvPr>
          <p:cNvSpPr txBox="1"/>
          <p:nvPr/>
        </p:nvSpPr>
        <p:spPr>
          <a:xfrm>
            <a:off x="29786906" y="16425598"/>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1-D electromagnetic wave solver was implemented over 10 cycles for a complex refractive index n = </a:t>
            </a:r>
            <a:r>
              <a:rPr lang="en-US" sz="3000" dirty="0" err="1">
                <a:latin typeface="Neue Haas Grotesk Text Pro" panose="020B0504020202020204" pitchFamily="34" charset="0"/>
                <a:cs typeface="Arial" panose="020B0604020202020204" pitchFamily="34" charset="0"/>
              </a:rPr>
              <a:t>n_R</a:t>
            </a:r>
            <a:r>
              <a:rPr lang="en-US" sz="3000" dirty="0">
                <a:latin typeface="Neue Haas Grotesk Text Pro" panose="020B0504020202020204" pitchFamily="34" charset="0"/>
                <a:cs typeface="Arial" panose="020B0604020202020204" pitchFamily="34" charset="0"/>
              </a:rPr>
              <a:t> + </a:t>
            </a:r>
            <a:r>
              <a:rPr lang="en-US" sz="3000" dirty="0" err="1">
                <a:latin typeface="Neue Haas Grotesk Text Pro" panose="020B0504020202020204" pitchFamily="34" charset="0"/>
                <a:cs typeface="Arial" panose="020B0604020202020204" pitchFamily="34" charset="0"/>
              </a:rPr>
              <a:t>n_I</a:t>
            </a:r>
            <a:r>
              <a:rPr lang="en-US" sz="3000" dirty="0">
                <a:latin typeface="Neue Haas Grotesk Text Pro" panose="020B0504020202020204" pitchFamily="34" charset="0"/>
                <a:cs typeface="Arial" panose="020B0604020202020204" pitchFamily="34" charset="0"/>
              </a:rPr>
              <a:t> = 1 + 0.125 and wavelength lambda = 351 nm. As shown in Fig. (3) we were able to accurately model the attenuation of the 1-D light wave propagating into a material. The comparison of the heat transfer dynamics modeled by the wave solver compared to a ray trace approach are still in progress.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9"/>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10"/>
          <a:stretch>
            <a:fillRect/>
          </a:stretch>
        </p:blipFill>
        <p:spPr>
          <a:xfrm>
            <a:off x="27001962" y="4011781"/>
            <a:ext cx="4481801" cy="1372335"/>
          </a:xfrm>
          <a:prstGeom prst="rect">
            <a:avLst/>
          </a:prstGeom>
        </p:spPr>
      </p:pic>
      <p:grpSp>
        <p:nvGrpSpPr>
          <p:cNvPr id="7" name="Group 6">
            <a:extLst>
              <a:ext uri="{FF2B5EF4-FFF2-40B4-BE49-F238E27FC236}">
                <a16:creationId xmlns:a16="http://schemas.microsoft.com/office/drawing/2014/main" id="{9A6B860B-3F61-B299-090A-7B1C0FCAA1CF}"/>
              </a:ext>
            </a:extLst>
          </p:cNvPr>
          <p:cNvGrpSpPr/>
          <p:nvPr/>
        </p:nvGrpSpPr>
        <p:grpSpPr>
          <a:xfrm>
            <a:off x="10514791" y="22167119"/>
            <a:ext cx="6266667" cy="3878812"/>
            <a:chOff x="4573978" y="22229841"/>
            <a:chExt cx="6266667" cy="3878812"/>
          </a:xfrm>
        </p:grpSpPr>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11"/>
            <a:stretch>
              <a:fillRect/>
            </a:stretch>
          </p:blipFill>
          <p:spPr>
            <a:xfrm>
              <a:off x="5082524" y="222298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2"/>
            <a:stretch>
              <a:fillRect/>
            </a:stretch>
          </p:blipFill>
          <p:spPr>
            <a:xfrm>
              <a:off x="4573978" y="233397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3"/>
            <a:stretch>
              <a:fillRect/>
            </a:stretch>
          </p:blipFill>
          <p:spPr>
            <a:xfrm>
              <a:off x="4936097" y="24888082"/>
              <a:ext cx="4820571" cy="1220571"/>
            </a:xfrm>
            <a:prstGeom prst="rect">
              <a:avLst/>
            </a:prstGeom>
          </p:spPr>
        </p:pic>
      </p:grpSp>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4"/>
          <a:stretch>
            <a:fillRect/>
          </a:stretch>
        </p:blipFill>
        <p:spPr>
          <a:xfrm>
            <a:off x="19922274" y="25075308"/>
            <a:ext cx="3344126" cy="1056923"/>
          </a:xfrm>
          <a:prstGeom prst="rect">
            <a:avLst/>
          </a:prstGeom>
        </p:spPr>
      </p:pic>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5"/>
          <a:stretch>
            <a:fillRect/>
          </a:stretch>
        </p:blipFill>
        <p:spPr>
          <a:xfrm>
            <a:off x="15554286" y="13502261"/>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6"/>
          <a:stretch>
            <a:fillRect/>
          </a:stretch>
        </p:blipFill>
        <p:spPr>
          <a:xfrm>
            <a:off x="15554286" y="15743477"/>
            <a:ext cx="9161547" cy="984771"/>
          </a:xfrm>
          <a:prstGeom prst="rect">
            <a:avLst/>
          </a:prstGeom>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092443"/>
            <a:ext cx="13061951" cy="193899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For future work, we can extend our solver into 2-D and 3-D to model the multi-dimensional wave propagation. We also plan to employ a two-temperate model to study and compare the heat transfer dynamics in material modeled by the wave solver and the ray tracing approach.</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19835907"/>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pic>
        <p:nvPicPr>
          <p:cNvPr id="33" name="Picture 32" descr="A black background with a black square">
            <a:extLst>
              <a:ext uri="{FF2B5EF4-FFF2-40B4-BE49-F238E27FC236}">
                <a16:creationId xmlns:a16="http://schemas.microsoft.com/office/drawing/2014/main" id="{787C7A39-D711-66B4-2CB0-0AA342011D60}"/>
              </a:ext>
            </a:extLst>
          </p:cNvPr>
          <p:cNvPicPr>
            <a:picLocks noChangeAspect="1"/>
          </p:cNvPicPr>
          <p:nvPr/>
        </p:nvPicPr>
        <p:blipFill>
          <a:blip r:embed="rId17"/>
          <a:stretch>
            <a:fillRect/>
          </a:stretch>
        </p:blipFill>
        <p:spPr>
          <a:xfrm>
            <a:off x="1778295" y="17202815"/>
            <a:ext cx="11846710" cy="3656564"/>
          </a:xfrm>
          <a:prstGeom prst="rect">
            <a:avLst/>
          </a:prstGeom>
        </p:spPr>
      </p:pic>
      <p:sp>
        <p:nvSpPr>
          <p:cNvPr id="38" name="TextBox 37">
            <a:extLst>
              <a:ext uri="{FF2B5EF4-FFF2-40B4-BE49-F238E27FC236}">
                <a16:creationId xmlns:a16="http://schemas.microsoft.com/office/drawing/2014/main" id="{BA848D36-306E-6478-15E5-AAD599EA4A78}"/>
              </a:ext>
            </a:extLst>
          </p:cNvPr>
          <p:cNvSpPr txBox="1"/>
          <p:nvPr/>
        </p:nvSpPr>
        <p:spPr>
          <a:xfrm>
            <a:off x="1176340" y="20952047"/>
            <a:ext cx="13061950" cy="830997"/>
          </a:xfrm>
          <a:prstGeom prst="rect">
            <a:avLst/>
          </a:prstGeom>
          <a:noFill/>
        </p:spPr>
        <p:txBody>
          <a:bodyPr wrap="square" rtlCol="0">
            <a:spAutoFit/>
          </a:bodyPr>
          <a:lstStyle/>
          <a:p>
            <a:pPr algn="just"/>
            <a:r>
              <a:rPr lang="en-US" sz="2400" i="1" dirty="0">
                <a:latin typeface="Neue Haas Grotesk Text Pro" panose="020B0504020202020204" pitchFamily="34" charset="0"/>
                <a:cs typeface="Arial" panose="020B0604020202020204" pitchFamily="34" charset="0"/>
              </a:rPr>
              <a:t>Figure 1: Diagram of laser propagation and its interaction with material. This was the outcome we were looking for. The modeling equations are given below.</a:t>
            </a:r>
          </a:p>
        </p:txBody>
      </p:sp>
      <p:sp>
        <p:nvSpPr>
          <p:cNvPr id="41" name="TextBox 40">
            <a:extLst>
              <a:ext uri="{FF2B5EF4-FFF2-40B4-BE49-F238E27FC236}">
                <a16:creationId xmlns:a16="http://schemas.microsoft.com/office/drawing/2014/main" id="{B91D5692-DF05-EA51-732E-AE7B48260D5A}"/>
              </a:ext>
            </a:extLst>
          </p:cNvPr>
          <p:cNvSpPr txBox="1"/>
          <p:nvPr/>
        </p:nvSpPr>
        <p:spPr>
          <a:xfrm>
            <a:off x="22902255" y="13102553"/>
            <a:ext cx="3321126" cy="1569660"/>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2: Stencil diagram of the explicit finite difference scheme</a:t>
            </a:r>
          </a:p>
        </p:txBody>
      </p:sp>
      <p:pic>
        <p:nvPicPr>
          <p:cNvPr id="42" name="Picture 2" descr="equation">
            <a:extLst>
              <a:ext uri="{FF2B5EF4-FFF2-40B4-BE49-F238E27FC236}">
                <a16:creationId xmlns:a16="http://schemas.microsoft.com/office/drawing/2014/main" id="{9324A5DA-0883-CFB9-CBB9-62EB76F1564A}"/>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6151931" y="21791287"/>
            <a:ext cx="11587337" cy="578959"/>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a:extLst>
              <a:ext uri="{FF2B5EF4-FFF2-40B4-BE49-F238E27FC236}">
                <a16:creationId xmlns:a16="http://schemas.microsoft.com/office/drawing/2014/main" id="{F005281C-D638-13A7-E123-00D12141BE8D}"/>
              </a:ext>
            </a:extLst>
          </p:cNvPr>
          <p:cNvSpPr txBox="1"/>
          <p:nvPr/>
        </p:nvSpPr>
        <p:spPr>
          <a:xfrm>
            <a:off x="15632394" y="22666457"/>
            <a:ext cx="13061950" cy="240065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complex-valued incident electric field provides the initial boundary condition in the ghost cells, whereas the electric field inside the computational domain is initialized as zeroes. The Fourier analysis is applied to model the amplitude of the electric field vector. In 1-D, the reduced wave equation becomes:</a:t>
            </a:r>
          </a:p>
        </p:txBody>
      </p:sp>
      <p:sp>
        <p:nvSpPr>
          <p:cNvPr id="50" name="TextBox 49">
            <a:extLst>
              <a:ext uri="{FF2B5EF4-FFF2-40B4-BE49-F238E27FC236}">
                <a16:creationId xmlns:a16="http://schemas.microsoft.com/office/drawing/2014/main" id="{04AB9EA6-3632-BA14-8C28-9A3933FA2433}"/>
              </a:ext>
            </a:extLst>
          </p:cNvPr>
          <p:cNvSpPr txBox="1"/>
          <p:nvPr/>
        </p:nvSpPr>
        <p:spPr>
          <a:xfrm>
            <a:off x="15554286" y="26561314"/>
            <a:ext cx="13061950" cy="378565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Equation (7) accepts an exponentially decaying or growing solution. A positive sign in the refractive index corresponds to a growing wave amplitude whereas the negative sign corresponds to a decaying wave amplitude. In the absence of wave amplification processes caused by the nonlinear polarization effect, the negative sign is the correct solution to describe an attenuating wave for laser propagations in material. During the numerical update, the selection of the sign depends on the boundary condition.</a:t>
            </a:r>
          </a:p>
        </p:txBody>
      </p:sp>
      <p:pic>
        <p:nvPicPr>
          <p:cNvPr id="1034" name="Picture 10">
            <a:extLst>
              <a:ext uri="{FF2B5EF4-FFF2-40B4-BE49-F238E27FC236}">
                <a16:creationId xmlns:a16="http://schemas.microsoft.com/office/drawing/2014/main" id="{38444307-758D-0975-993C-4519BA269C8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2188970" y="9208654"/>
            <a:ext cx="7957140" cy="626383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B80B95CF-6D03-5044-BD74-33E536823EA6}"/>
              </a:ext>
            </a:extLst>
          </p:cNvPr>
          <p:cNvSpPr txBox="1"/>
          <p:nvPr/>
        </p:nvSpPr>
        <p:spPr>
          <a:xfrm>
            <a:off x="10566481" y="16391242"/>
            <a:ext cx="3306466"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GHOST CELL</a:t>
            </a:r>
          </a:p>
        </p:txBody>
      </p:sp>
      <p:sp>
        <p:nvSpPr>
          <p:cNvPr id="53" name="TextBox 52">
            <a:extLst>
              <a:ext uri="{FF2B5EF4-FFF2-40B4-BE49-F238E27FC236}">
                <a16:creationId xmlns:a16="http://schemas.microsoft.com/office/drawing/2014/main" id="{FD2B95AA-0669-0272-1104-6B8EEA25C707}"/>
              </a:ext>
            </a:extLst>
          </p:cNvPr>
          <p:cNvSpPr txBox="1"/>
          <p:nvPr/>
        </p:nvSpPr>
        <p:spPr>
          <a:xfrm>
            <a:off x="2117576" y="17283760"/>
            <a:ext cx="4267283"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SIMULATION SPACE</a:t>
            </a:r>
          </a:p>
        </p:txBody>
      </p:sp>
      <p:cxnSp>
        <p:nvCxnSpPr>
          <p:cNvPr id="55" name="Straight Arrow Connector 54">
            <a:extLst>
              <a:ext uri="{FF2B5EF4-FFF2-40B4-BE49-F238E27FC236}">
                <a16:creationId xmlns:a16="http://schemas.microsoft.com/office/drawing/2014/main" id="{AF5F0190-6958-BA3C-74E8-736E7D8D576C}"/>
              </a:ext>
            </a:extLst>
          </p:cNvPr>
          <p:cNvCxnSpPr>
            <a:cxnSpLocks/>
          </p:cNvCxnSpPr>
          <p:nvPr/>
        </p:nvCxnSpPr>
        <p:spPr>
          <a:xfrm flipH="1">
            <a:off x="10273050" y="16852471"/>
            <a:ext cx="1852330" cy="5280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7B45B86-B701-9AEA-D69F-3FB6A6044767}"/>
              </a:ext>
            </a:extLst>
          </p:cNvPr>
          <p:cNvSpPr txBox="1"/>
          <p:nvPr/>
        </p:nvSpPr>
        <p:spPr>
          <a:xfrm>
            <a:off x="28355115" y="10759128"/>
            <a:ext cx="3988288" cy="1195840"/>
          </a:xfrm>
          <a:prstGeom prst="rect">
            <a:avLst/>
          </a:prstGeom>
          <a:noFill/>
        </p:spPr>
        <p:txBody>
          <a:bodyPr wrap="square" rtlCol="0">
            <a:spAutoFit/>
          </a:bodyPr>
          <a:lstStyle/>
          <a:p>
            <a:r>
              <a:rPr lang="en-US" dirty="0"/>
              <a:t>CFL</a:t>
            </a:r>
          </a:p>
        </p:txBody>
      </p:sp>
      <p:sp>
        <p:nvSpPr>
          <p:cNvPr id="27" name="TextBox 26">
            <a:extLst>
              <a:ext uri="{FF2B5EF4-FFF2-40B4-BE49-F238E27FC236}">
                <a16:creationId xmlns:a16="http://schemas.microsoft.com/office/drawing/2014/main" id="{9798073B-1665-1481-A697-3E24DDCD816C}"/>
              </a:ext>
            </a:extLst>
          </p:cNvPr>
          <p:cNvSpPr txBox="1"/>
          <p:nvPr/>
        </p:nvSpPr>
        <p:spPr>
          <a:xfrm>
            <a:off x="17619326" y="14378602"/>
            <a:ext cx="6425974" cy="1077218"/>
          </a:xfrm>
          <a:prstGeom prst="rect">
            <a:avLst/>
          </a:prstGeom>
          <a:noFill/>
        </p:spPr>
        <p:txBody>
          <a:bodyPr wrap="square" rtlCol="0">
            <a:spAutoFit/>
          </a:bodyPr>
          <a:lstStyle/>
          <a:p>
            <a:r>
              <a:rPr lang="en-US" sz="3200" dirty="0"/>
              <a:t>State definition for </a:t>
            </a:r>
            <a:r>
              <a:rPr lang="en-US" sz="3200" dirty="0" err="1"/>
              <a:t>permitvitiy</a:t>
            </a:r>
            <a:r>
              <a:rPr lang="en-US" sz="3200" dirty="0"/>
              <a:t> (epsilon) and sigma</a:t>
            </a:r>
          </a:p>
        </p:txBody>
      </p:sp>
      <p:sp>
        <p:nvSpPr>
          <p:cNvPr id="37" name="TextBox 36">
            <a:extLst>
              <a:ext uri="{FF2B5EF4-FFF2-40B4-BE49-F238E27FC236}">
                <a16:creationId xmlns:a16="http://schemas.microsoft.com/office/drawing/2014/main" id="{31EF834B-7E78-C372-2B4A-618B0C15FA9C}"/>
              </a:ext>
            </a:extLst>
          </p:cNvPr>
          <p:cNvSpPr txBox="1"/>
          <p:nvPr/>
        </p:nvSpPr>
        <p:spPr>
          <a:xfrm>
            <a:off x="15751659" y="14008696"/>
            <a:ext cx="3988288" cy="2299347"/>
          </a:xfrm>
          <a:prstGeom prst="rect">
            <a:avLst/>
          </a:prstGeom>
          <a:noFill/>
        </p:spPr>
        <p:txBody>
          <a:bodyPr wrap="square" rtlCol="0">
            <a:spAutoFit/>
          </a:bodyPr>
          <a:lstStyle/>
          <a:p>
            <a:r>
              <a:rPr lang="en-US" dirty="0"/>
              <a:t>Eq 4 and 5</a:t>
            </a:r>
          </a:p>
        </p:txBody>
      </p:sp>
      <p:sp>
        <p:nvSpPr>
          <p:cNvPr id="40" name="TextBox 39">
            <a:extLst>
              <a:ext uri="{FF2B5EF4-FFF2-40B4-BE49-F238E27FC236}">
                <a16:creationId xmlns:a16="http://schemas.microsoft.com/office/drawing/2014/main" id="{D714B45B-4C7F-ED17-27EC-BC5143C5FD8D}"/>
              </a:ext>
            </a:extLst>
          </p:cNvPr>
          <p:cNvSpPr txBox="1"/>
          <p:nvPr/>
        </p:nvSpPr>
        <p:spPr>
          <a:xfrm>
            <a:off x="21631552" y="15173543"/>
            <a:ext cx="3988288" cy="584775"/>
          </a:xfrm>
          <a:prstGeom prst="rect">
            <a:avLst/>
          </a:prstGeom>
          <a:noFill/>
        </p:spPr>
        <p:txBody>
          <a:bodyPr wrap="square" rtlCol="0">
            <a:spAutoFit/>
          </a:bodyPr>
          <a:lstStyle/>
          <a:p>
            <a:r>
              <a:rPr lang="en-US" sz="3200" dirty="0"/>
              <a:t>Sigma is conductivity</a:t>
            </a:r>
          </a:p>
        </p:txBody>
      </p:sp>
      <p:sp>
        <p:nvSpPr>
          <p:cNvPr id="43" name="TextBox 42">
            <a:extLst>
              <a:ext uri="{FF2B5EF4-FFF2-40B4-BE49-F238E27FC236}">
                <a16:creationId xmlns:a16="http://schemas.microsoft.com/office/drawing/2014/main" id="{0604468E-717C-9631-AA7F-290DE3DB29C9}"/>
              </a:ext>
            </a:extLst>
          </p:cNvPr>
          <p:cNvSpPr txBox="1"/>
          <p:nvPr/>
        </p:nvSpPr>
        <p:spPr>
          <a:xfrm>
            <a:off x="11309306" y="16828144"/>
            <a:ext cx="3988288" cy="1077218"/>
          </a:xfrm>
          <a:prstGeom prst="rect">
            <a:avLst/>
          </a:prstGeom>
          <a:noFill/>
        </p:spPr>
        <p:txBody>
          <a:bodyPr wrap="square" rtlCol="0">
            <a:spAutoFit/>
          </a:bodyPr>
          <a:lstStyle/>
          <a:p>
            <a:r>
              <a:rPr lang="en-US" sz="3200" dirty="0"/>
              <a:t>Eq 4  define epsilon, mu, sigma and P_NL.</a:t>
            </a:r>
          </a:p>
        </p:txBody>
      </p:sp>
      <p:sp>
        <p:nvSpPr>
          <p:cNvPr id="44" name="TextBox 43">
            <a:extLst>
              <a:ext uri="{FF2B5EF4-FFF2-40B4-BE49-F238E27FC236}">
                <a16:creationId xmlns:a16="http://schemas.microsoft.com/office/drawing/2014/main" id="{8D59E93D-BBD8-013E-1CF1-349E8CAF8069}"/>
              </a:ext>
            </a:extLst>
          </p:cNvPr>
          <p:cNvSpPr txBox="1"/>
          <p:nvPr/>
        </p:nvSpPr>
        <p:spPr>
          <a:xfrm>
            <a:off x="27916188" y="21680010"/>
            <a:ext cx="3988288" cy="646331"/>
          </a:xfrm>
          <a:prstGeom prst="rect">
            <a:avLst/>
          </a:prstGeom>
          <a:noFill/>
        </p:spPr>
        <p:txBody>
          <a:bodyPr wrap="square" rtlCol="0">
            <a:spAutoFit/>
          </a:bodyPr>
          <a:lstStyle/>
          <a:p>
            <a:r>
              <a:rPr lang="en-US" sz="3600" dirty="0"/>
              <a:t>Eq 6</a:t>
            </a:r>
          </a:p>
        </p:txBody>
      </p:sp>
      <p:pic>
        <p:nvPicPr>
          <p:cNvPr id="46" name="Picture 8" descr="equation">
            <a:extLst>
              <a:ext uri="{FF2B5EF4-FFF2-40B4-BE49-F238E27FC236}">
                <a16:creationId xmlns:a16="http://schemas.microsoft.com/office/drawing/2014/main" id="{69F6157E-34C6-3E1C-AC8F-B5F0D4A3FA6B}"/>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8941974" y="31167617"/>
            <a:ext cx="6747590" cy="627888"/>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48">
            <a:extLst>
              <a:ext uri="{FF2B5EF4-FFF2-40B4-BE49-F238E27FC236}">
                <a16:creationId xmlns:a16="http://schemas.microsoft.com/office/drawing/2014/main" id="{A2F24942-F24B-0D4A-8360-A4A34736107C}"/>
              </a:ext>
            </a:extLst>
          </p:cNvPr>
          <p:cNvSpPr txBox="1"/>
          <p:nvPr/>
        </p:nvSpPr>
        <p:spPr>
          <a:xfrm>
            <a:off x="24045300" y="25280603"/>
            <a:ext cx="3988288" cy="646331"/>
          </a:xfrm>
          <a:prstGeom prst="rect">
            <a:avLst/>
          </a:prstGeom>
          <a:noFill/>
        </p:spPr>
        <p:txBody>
          <a:bodyPr wrap="square" rtlCol="0">
            <a:spAutoFit/>
          </a:bodyPr>
          <a:lstStyle/>
          <a:p>
            <a:r>
              <a:rPr lang="en-US" sz="3600" dirty="0"/>
              <a:t>Eq 7</a:t>
            </a:r>
          </a:p>
        </p:txBody>
      </p:sp>
      <p:sp>
        <p:nvSpPr>
          <p:cNvPr id="51" name="TextBox 50">
            <a:extLst>
              <a:ext uri="{FF2B5EF4-FFF2-40B4-BE49-F238E27FC236}">
                <a16:creationId xmlns:a16="http://schemas.microsoft.com/office/drawing/2014/main" id="{06C13DF1-2E4D-939A-8770-4D2869A3303A}"/>
              </a:ext>
            </a:extLst>
          </p:cNvPr>
          <p:cNvSpPr txBox="1"/>
          <p:nvPr/>
        </p:nvSpPr>
        <p:spPr>
          <a:xfrm>
            <a:off x="22820315" y="30351936"/>
            <a:ext cx="3988288" cy="646331"/>
          </a:xfrm>
          <a:prstGeom prst="rect">
            <a:avLst/>
          </a:prstGeom>
          <a:noFill/>
        </p:spPr>
        <p:txBody>
          <a:bodyPr wrap="square" rtlCol="0">
            <a:spAutoFit/>
          </a:bodyPr>
          <a:lstStyle/>
          <a:p>
            <a:r>
              <a:rPr lang="en-US" sz="3600" dirty="0"/>
              <a:t>MINUS SIGN ONLY!</a:t>
            </a:r>
          </a:p>
        </p:txBody>
      </p:sp>
      <p:sp>
        <p:nvSpPr>
          <p:cNvPr id="54" name="TextBox 53">
            <a:extLst>
              <a:ext uri="{FF2B5EF4-FFF2-40B4-BE49-F238E27FC236}">
                <a16:creationId xmlns:a16="http://schemas.microsoft.com/office/drawing/2014/main" id="{359DAECD-E8DB-15EE-4C3B-BF9DCD55CF93}"/>
              </a:ext>
            </a:extLst>
          </p:cNvPr>
          <p:cNvSpPr txBox="1"/>
          <p:nvPr/>
        </p:nvSpPr>
        <p:spPr>
          <a:xfrm>
            <a:off x="37138370" y="10500516"/>
            <a:ext cx="5640312" cy="2299347"/>
          </a:xfrm>
          <a:prstGeom prst="rect">
            <a:avLst/>
          </a:prstGeom>
          <a:noFill/>
        </p:spPr>
        <p:txBody>
          <a:bodyPr wrap="square" rtlCol="0">
            <a:spAutoFit/>
          </a:bodyPr>
          <a:lstStyle/>
          <a:p>
            <a:r>
              <a:rPr lang="en-US" dirty="0"/>
              <a:t>Why not 351nm?</a:t>
            </a:r>
          </a:p>
        </p:txBody>
      </p:sp>
      <mc:AlternateContent xmlns:mc="http://schemas.openxmlformats.org/markup-compatibility/2006">
        <mc:Choice xmlns:a14="http://schemas.microsoft.com/office/drawing/2010/main" Requires="a14">
          <p:sp>
            <p:nvSpPr>
              <p:cNvPr id="45" name="TextBox 44">
                <a:extLst>
                  <a:ext uri="{FF2B5EF4-FFF2-40B4-BE49-F238E27FC236}">
                    <a16:creationId xmlns:a16="http://schemas.microsoft.com/office/drawing/2014/main" id="{BE8D2C2B-0EED-0F6D-927A-64AA0F0E520C}"/>
                  </a:ext>
                </a:extLst>
              </p:cNvPr>
              <p:cNvSpPr txBox="1"/>
              <p:nvPr/>
            </p:nvSpPr>
            <p:spPr>
              <a:xfrm>
                <a:off x="998036" y="21903464"/>
                <a:ext cx="12642607" cy="4374531"/>
              </a:xfrm>
              <a:prstGeom prst="rect">
                <a:avLst/>
              </a:prstGeom>
              <a:noFill/>
            </p:spPr>
            <p:txBody>
              <a:bodyPr wrap="square" rtlCol="0">
                <a:spAutoFit/>
              </a:bodyPr>
              <a:lstStyle/>
              <a:p>
                <a:pPr>
                  <a:lnSpc>
                    <a:spcPct val="200000"/>
                  </a:lnSpc>
                </a:pPr>
                <a14:m>
                  <m:oMathPara xmlns:m="http://schemas.openxmlformats.org/officeDocument/2006/math">
                    <m:oMathParaPr>
                      <m:jc m:val="centerGroup"/>
                    </m:oMathParaPr>
                    <m:oMath xmlns:m="http://schemas.openxmlformats.org/officeDocument/2006/math">
                      <m:sSub>
                        <m:sSubPr>
                          <m:ctrlPr>
                            <a:rPr lang="en-US" sz="4800">
                              <a:latin typeface="Cambria Math" panose="02040503050406030204" pitchFamily="18" charset="0"/>
                            </a:rPr>
                          </m:ctrlPr>
                        </m:sSubPr>
                        <m:e>
                          <m:r>
                            <a:rPr lang="en-US" sz="4800">
                              <a:latin typeface="Cambria Math" panose="02040503050406030204" pitchFamily="18" charset="0"/>
                            </a:rPr>
                            <m:t>∂</m:t>
                          </m:r>
                        </m:e>
                        <m:sub>
                          <m:r>
                            <a:rPr lang="en-US" sz="4800" i="1">
                              <a:latin typeface="Cambria Math" panose="02040503050406030204" pitchFamily="18" charset="0"/>
                            </a:rPr>
                            <m:t>𝑡𝑡</m:t>
                          </m:r>
                        </m:sub>
                      </m:sSub>
                      <m:r>
                        <a:rPr lang="en-US" sz="4800" i="1">
                          <a:latin typeface="Cambria Math" panose="02040503050406030204" pitchFamily="18" charset="0"/>
                        </a:rPr>
                        <m:t>𝐸</m:t>
                      </m:r>
                      <m:r>
                        <a:rPr lang="en-US" sz="4800">
                          <a:latin typeface="Cambria Math" panose="02040503050406030204" pitchFamily="18" charset="0"/>
                        </a:rPr>
                        <m:t>=</m:t>
                      </m:r>
                      <m:sSup>
                        <m:sSupPr>
                          <m:ctrlPr>
                            <a:rPr lang="en-US" sz="4800" i="1">
                              <a:latin typeface="Cambria Math" panose="02040503050406030204" pitchFamily="18" charset="0"/>
                            </a:rPr>
                          </m:ctrlPr>
                        </m:sSupPr>
                        <m:e>
                          <m:d>
                            <m:dPr>
                              <m:ctrlPr>
                                <a:rPr lang="en-US" sz="4800" i="1">
                                  <a:latin typeface="Cambria Math" panose="02040503050406030204" pitchFamily="18" charset="0"/>
                                </a:rPr>
                              </m:ctrlPr>
                            </m:dPr>
                            <m:e>
                              <m:f>
                                <m:fPr>
                                  <m:type m:val="lin"/>
                                  <m:ctrlPr>
                                    <a:rPr lang="en-US" sz="4800" i="1">
                                      <a:latin typeface="Cambria Math" panose="02040503050406030204" pitchFamily="18" charset="0"/>
                                    </a:rPr>
                                  </m:ctrlPr>
                                </m:fPr>
                                <m:num>
                                  <m:r>
                                    <a:rPr lang="en-US" sz="4800" i="1">
                                      <a:latin typeface="Cambria Math" panose="02040503050406030204" pitchFamily="18" charset="0"/>
                                    </a:rPr>
                                    <m:t>𝑐</m:t>
                                  </m:r>
                                </m:num>
                                <m:den>
                                  <m:r>
                                    <a:rPr lang="en-US" sz="4800" i="1">
                                      <a:latin typeface="Cambria Math" panose="02040503050406030204" pitchFamily="18" charset="0"/>
                                    </a:rPr>
                                    <m:t>𝑛</m:t>
                                  </m:r>
                                </m:den>
                              </m:f>
                            </m:e>
                          </m:d>
                        </m:e>
                        <m:sup>
                          <m:r>
                            <a:rPr lang="en-US" sz="4800">
                              <a:latin typeface="Cambria Math" panose="02040503050406030204" pitchFamily="18" charset="0"/>
                            </a:rPr>
                            <m:t>2</m:t>
                          </m:r>
                        </m:sup>
                      </m:sSup>
                      <m:sSub>
                        <m:sSubPr>
                          <m:ctrlPr>
                            <a:rPr lang="en-US" sz="4800" i="1">
                              <a:latin typeface="Cambria Math" panose="02040503050406030204" pitchFamily="18" charset="0"/>
                            </a:rPr>
                          </m:ctrlPr>
                        </m:sSubPr>
                        <m:e>
                          <m:r>
                            <a:rPr lang="en-US" sz="4800">
                              <a:latin typeface="Cambria Math" panose="02040503050406030204" pitchFamily="18" charset="0"/>
                            </a:rPr>
                            <m:t>∂</m:t>
                          </m:r>
                        </m:e>
                        <m:sub>
                          <m:r>
                            <a:rPr lang="en-US" sz="4800" i="1">
                              <a:latin typeface="Cambria Math" panose="02040503050406030204" pitchFamily="18" charset="0"/>
                            </a:rPr>
                            <m:t>𝑥𝑥</m:t>
                          </m:r>
                        </m:sub>
                      </m:sSub>
                      <m:r>
                        <a:rPr lang="en-US" sz="4800" i="1">
                          <a:latin typeface="Cambria Math" panose="02040503050406030204" pitchFamily="18" charset="0"/>
                        </a:rPr>
                        <m:t>𝐸</m:t>
                      </m:r>
                    </m:oMath>
                  </m:oMathPara>
                </a14:m>
                <a:endParaRPr lang="en-US" sz="4800" dirty="0"/>
              </a:p>
              <a:p>
                <a14:m>
                  <m:oMathPara xmlns:m="http://schemas.openxmlformats.org/officeDocument/2006/math">
                    <m:oMathParaPr>
                      <m:jc m:val="centerGroup"/>
                    </m:oMathParaPr>
                    <m:oMath xmlns:m="http://schemas.openxmlformats.org/officeDocument/2006/math">
                      <m:sSub>
                        <m:sSubPr>
                          <m:ctrlPr>
                            <a:rPr lang="en-US" sz="4800" i="1">
                              <a:latin typeface="Cambria Math" panose="02040503050406030204" pitchFamily="18" charset="0"/>
                            </a:rPr>
                          </m:ctrlPr>
                        </m:sSubPr>
                        <m:e>
                          <m:r>
                            <a:rPr lang="en-US" sz="4800" i="1">
                              <a:latin typeface="Cambria Math" panose="02040503050406030204" pitchFamily="18" charset="0"/>
                            </a:rPr>
                            <m:t>𝑐</m:t>
                          </m:r>
                        </m:e>
                        <m:sub>
                          <m:r>
                            <a:rPr lang="en-US" sz="4800" i="1">
                              <a:latin typeface="Cambria Math" panose="02040503050406030204" pitchFamily="18" charset="0"/>
                            </a:rPr>
                            <m:t>𝑣𝑒</m:t>
                          </m:r>
                        </m:sub>
                      </m:sSub>
                      <m:f>
                        <m:fPr>
                          <m:ctrlPr>
                            <a:rPr lang="en-US" sz="4800" i="1">
                              <a:latin typeface="Cambria Math" panose="02040503050406030204" pitchFamily="18" charset="0"/>
                            </a:rPr>
                          </m:ctrlPr>
                        </m:fPr>
                        <m:num>
                          <m:r>
                            <a:rPr lang="en-US" sz="4800" i="1">
                              <a:latin typeface="Cambria Math" panose="02040503050406030204" pitchFamily="18" charset="0"/>
                            </a:rPr>
                            <m:t>ⅆ</m:t>
                          </m:r>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𝑒</m:t>
                              </m:r>
                            </m:sub>
                          </m:sSub>
                        </m:num>
                        <m:den>
                          <m:r>
                            <a:rPr lang="en-US" sz="4800" i="1">
                              <a:latin typeface="Cambria Math" panose="02040503050406030204" pitchFamily="18" charset="0"/>
                            </a:rPr>
                            <m:t>ⅆ</m:t>
                          </m:r>
                          <m:r>
                            <a:rPr lang="en-US" sz="4800" i="1">
                              <a:latin typeface="Cambria Math" panose="02040503050406030204" pitchFamily="18" charset="0"/>
                            </a:rPr>
                            <m:t>𝑡</m:t>
                          </m:r>
                        </m:den>
                      </m:f>
                      <m:r>
                        <a:rPr lang="en-US" sz="4800" i="1">
                          <a:latin typeface="Cambria Math" panose="02040503050406030204" pitchFamily="18" charset="0"/>
                        </a:rPr>
                        <m:t>=−</m:t>
                      </m:r>
                      <m:r>
                        <a:rPr lang="en-US" sz="4800" i="1">
                          <a:latin typeface="Cambria Math" panose="02040503050406030204" pitchFamily="18" charset="0"/>
                        </a:rPr>
                        <m:t>𝐺</m:t>
                      </m:r>
                      <m:d>
                        <m:dPr>
                          <m:ctrlPr>
                            <a:rPr lang="en-US" sz="4800" i="1">
                              <a:latin typeface="Cambria Math" panose="02040503050406030204" pitchFamily="18" charset="0"/>
                            </a:rPr>
                          </m:ctrlPr>
                        </m:dPr>
                        <m:e>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𝑒</m:t>
                              </m:r>
                            </m:sub>
                          </m:sSub>
                          <m:r>
                            <a:rPr lang="en-US" sz="4800" i="1">
                              <a:latin typeface="Cambria Math" panose="02040503050406030204" pitchFamily="18" charset="0"/>
                            </a:rPr>
                            <m:t>−</m:t>
                          </m:r>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𝑖</m:t>
                              </m:r>
                            </m:sub>
                          </m:sSub>
                        </m:e>
                      </m:d>
                      <m:r>
                        <a:rPr lang="en-US" sz="4800" i="1">
                          <a:latin typeface="Cambria Math" panose="02040503050406030204" pitchFamily="18" charset="0"/>
                        </a:rPr>
                        <m:t>+</m:t>
                      </m:r>
                      <m:r>
                        <a:rPr lang="en-US" sz="4800" i="1">
                          <a:latin typeface="Cambria Math" panose="02040503050406030204" pitchFamily="18" charset="0"/>
                        </a:rPr>
                        <m:t>𝑆</m:t>
                      </m:r>
                    </m:oMath>
                  </m:oMathPara>
                </a14:m>
                <a:endParaRPr lang="en-US" sz="4800" dirty="0"/>
              </a:p>
              <a:p>
                <a14:m>
                  <m:oMathPara xmlns:m="http://schemas.openxmlformats.org/officeDocument/2006/math">
                    <m:oMathParaPr>
                      <m:jc m:val="centerGroup"/>
                    </m:oMathParaPr>
                    <m:oMath xmlns:m="http://schemas.openxmlformats.org/officeDocument/2006/math">
                      <m:sSub>
                        <m:sSubPr>
                          <m:ctrlPr>
                            <a:rPr lang="en-US" sz="4800" i="1">
                              <a:latin typeface="Cambria Math" panose="02040503050406030204" pitchFamily="18" charset="0"/>
                            </a:rPr>
                          </m:ctrlPr>
                        </m:sSubPr>
                        <m:e>
                          <m:r>
                            <a:rPr lang="en-US" sz="4800" i="1">
                              <a:latin typeface="Cambria Math" panose="02040503050406030204" pitchFamily="18" charset="0"/>
                            </a:rPr>
                            <m:t>𝑐</m:t>
                          </m:r>
                        </m:e>
                        <m:sub>
                          <m:r>
                            <a:rPr lang="en-US" sz="4800" i="1">
                              <a:latin typeface="Cambria Math" panose="02040503050406030204" pitchFamily="18" charset="0"/>
                            </a:rPr>
                            <m:t>𝑣𝑖</m:t>
                          </m:r>
                        </m:sub>
                      </m:sSub>
                      <m:f>
                        <m:fPr>
                          <m:ctrlPr>
                            <a:rPr lang="en-US" sz="4800" i="1">
                              <a:latin typeface="Cambria Math" panose="02040503050406030204" pitchFamily="18" charset="0"/>
                            </a:rPr>
                          </m:ctrlPr>
                        </m:fPr>
                        <m:num>
                          <m:r>
                            <a:rPr lang="en-US" sz="4800" i="1">
                              <a:latin typeface="Cambria Math" panose="02040503050406030204" pitchFamily="18" charset="0"/>
                            </a:rPr>
                            <m:t>ⅆ</m:t>
                          </m:r>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𝑖</m:t>
                              </m:r>
                            </m:sub>
                          </m:sSub>
                        </m:num>
                        <m:den>
                          <m:r>
                            <a:rPr lang="en-US" sz="4800" i="1">
                              <a:latin typeface="Cambria Math" panose="02040503050406030204" pitchFamily="18" charset="0"/>
                            </a:rPr>
                            <m:t>ⅆ</m:t>
                          </m:r>
                          <m:r>
                            <a:rPr lang="en-US" sz="4800" i="1">
                              <a:latin typeface="Cambria Math" panose="02040503050406030204" pitchFamily="18" charset="0"/>
                            </a:rPr>
                            <m:t>𝑡</m:t>
                          </m:r>
                        </m:den>
                      </m:f>
                      <m:r>
                        <a:rPr lang="en-US" sz="4800" i="1">
                          <a:latin typeface="Cambria Math" panose="02040503050406030204" pitchFamily="18" charset="0"/>
                        </a:rPr>
                        <m:t>=</m:t>
                      </m:r>
                      <m:r>
                        <a:rPr lang="en-US" sz="4800" i="1">
                          <a:latin typeface="Cambria Math" panose="02040503050406030204" pitchFamily="18" charset="0"/>
                        </a:rPr>
                        <m:t>𝐺</m:t>
                      </m:r>
                      <m:d>
                        <m:dPr>
                          <m:ctrlPr>
                            <a:rPr lang="en-US" sz="4800" i="1">
                              <a:latin typeface="Cambria Math" panose="02040503050406030204" pitchFamily="18" charset="0"/>
                            </a:rPr>
                          </m:ctrlPr>
                        </m:dPr>
                        <m:e>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𝑒</m:t>
                              </m:r>
                            </m:sub>
                          </m:sSub>
                          <m:r>
                            <a:rPr lang="en-US" sz="4800" i="1">
                              <a:latin typeface="Cambria Math" panose="02040503050406030204" pitchFamily="18" charset="0"/>
                            </a:rPr>
                            <m:t>−</m:t>
                          </m:r>
                          <m:sSub>
                            <m:sSubPr>
                              <m:ctrlPr>
                                <a:rPr lang="en-US" sz="4800" i="1">
                                  <a:latin typeface="Cambria Math" panose="02040503050406030204" pitchFamily="18" charset="0"/>
                                </a:rPr>
                              </m:ctrlPr>
                            </m:sSubPr>
                            <m:e>
                              <m:r>
                                <a:rPr lang="en-US" sz="4800" i="1">
                                  <a:latin typeface="Cambria Math" panose="02040503050406030204" pitchFamily="18" charset="0"/>
                                </a:rPr>
                                <m:t>𝑇</m:t>
                              </m:r>
                            </m:e>
                            <m:sub>
                              <m:r>
                                <a:rPr lang="en-US" sz="4800" i="1">
                                  <a:latin typeface="Cambria Math" panose="02040503050406030204" pitchFamily="18" charset="0"/>
                                </a:rPr>
                                <m:t>𝑖</m:t>
                              </m:r>
                            </m:sub>
                          </m:sSub>
                        </m:e>
                      </m:d>
                    </m:oMath>
                  </m:oMathPara>
                </a14:m>
                <a:endParaRPr lang="en-US" sz="4800" dirty="0"/>
              </a:p>
            </p:txBody>
          </p:sp>
        </mc:Choice>
        <mc:Fallback>
          <p:sp>
            <p:nvSpPr>
              <p:cNvPr id="45" name="TextBox 44">
                <a:extLst>
                  <a:ext uri="{FF2B5EF4-FFF2-40B4-BE49-F238E27FC236}">
                    <a16:creationId xmlns:a16="http://schemas.microsoft.com/office/drawing/2014/main" id="{BE8D2C2B-0EED-0F6D-927A-64AA0F0E520C}"/>
                  </a:ext>
                </a:extLst>
              </p:cNvPr>
              <p:cNvSpPr txBox="1">
                <a:spLocks noRot="1" noChangeAspect="1" noMove="1" noResize="1" noEditPoints="1" noAdjustHandles="1" noChangeArrowheads="1" noChangeShapeType="1" noTextEdit="1"/>
              </p:cNvSpPr>
              <p:nvPr/>
            </p:nvSpPr>
            <p:spPr>
              <a:xfrm>
                <a:off x="998036" y="21903464"/>
                <a:ext cx="12642607" cy="4374531"/>
              </a:xfrm>
              <a:prstGeom prst="rect">
                <a:avLst/>
              </a:prstGeom>
              <a:blipFill>
                <a:blip r:embed="rId21"/>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211157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8EB7D9B-A3A5-9CEA-DDB7-CA12A86243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660679" y="13033978"/>
            <a:ext cx="4049444" cy="4388310"/>
          </a:xfrm>
          <a:prstGeom prst="rect">
            <a:avLst/>
          </a:prstGeom>
        </p:spPr>
      </p:pic>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7930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114362"/>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3511008"/>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109715"/>
            <a:ext cx="13061951" cy="2246769"/>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Fedorov, M. V. (2016). L. V. </a:t>
            </a:r>
            <a:r>
              <a:rPr lang="en-US" sz="2800" dirty="0" err="1">
                <a:latin typeface="Neue Haas Grotesk Text Pro" panose="020B0504020202020204" pitchFamily="34" charset="0"/>
                <a:cs typeface="Arial" panose="020B0604020202020204" pitchFamily="34" charset="0"/>
              </a:rPr>
              <a:t>Keldysh’s</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a:p>
            <a:pPr algn="just"/>
            <a:r>
              <a:rPr lang="en-US" sz="2800" dirty="0">
                <a:latin typeface="Neue Haas Grotesk Text Pro" panose="020B0504020202020204" pitchFamily="34" charset="0"/>
                <a:cs typeface="Arial" panose="020B0604020202020204" pitchFamily="34" charset="0"/>
              </a:rPr>
              <a:t>[2] Two temperature model</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201813"/>
                <a:ext cx="13061948" cy="4247317"/>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201813"/>
                <a:ext cx="13061948" cy="4247317"/>
              </a:xfrm>
              <a:prstGeom prst="rect">
                <a:avLst/>
              </a:prstGeom>
              <a:blipFill>
                <a:blip r:embed="rId4"/>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5819062"/>
            <a:ext cx="13061950" cy="1200329"/>
          </a:xfrm>
          <a:prstGeom prst="rect">
            <a:avLst/>
          </a:prstGeom>
          <a:noFill/>
        </p:spPr>
        <p:txBody>
          <a:bodyPr wrap="square" rtlCol="0">
            <a:spAutoFit/>
          </a:bodyPr>
          <a:lstStyle/>
          <a:p>
            <a:pPr algn="just"/>
            <a:r>
              <a:rPr lang="en-US" sz="2400" dirty="0" err="1">
                <a:latin typeface="Neue Haas Grotesk Text Pro" panose="020B0504020202020204" pitchFamily="34" charset="0"/>
                <a:cs typeface="Arial" panose="020B0604020202020204" pitchFamily="34" charset="0"/>
              </a:rPr>
              <a:t>Vitam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voloria</a:t>
            </a:r>
            <a:r>
              <a:rPr lang="en-US" sz="2400" dirty="0">
                <a:latin typeface="Neue Haas Grotesk Text Pro" panose="020B0504020202020204" pitchFamily="34" charset="0"/>
                <a:cs typeface="Arial" panose="020B0604020202020204" pitchFamily="34" charset="0"/>
              </a:rPr>
              <a:t> con et, cum </a:t>
            </a:r>
            <a:r>
              <a:rPr lang="en-US" sz="2400" dirty="0" err="1">
                <a:latin typeface="Neue Haas Grotesk Text Pro" panose="020B0504020202020204" pitchFamily="34" charset="0"/>
                <a:cs typeface="Arial" panose="020B0604020202020204" pitchFamily="34" charset="0"/>
              </a:rPr>
              <a:t>laboreium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nam</a:t>
            </a:r>
            <a:r>
              <a:rPr lang="en-US" sz="2400" dirty="0">
                <a:latin typeface="Neue Haas Grotesk Text Pro" panose="020B0504020202020204" pitchFamily="34" charset="0"/>
                <a:cs typeface="Arial" panose="020B0604020202020204" pitchFamily="34" charset="0"/>
              </a:rPr>
              <a:t> cum, </a:t>
            </a:r>
            <a:r>
              <a:rPr lang="en-US" sz="2400" dirty="0" err="1">
                <a:latin typeface="Neue Haas Grotesk Text Pro" panose="020B0504020202020204" pitchFamily="34" charset="0"/>
                <a:cs typeface="Arial" panose="020B0604020202020204" pitchFamily="34" charset="0"/>
              </a:rPr>
              <a:t>quat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paris</a:t>
            </a:r>
            <a:r>
              <a:rPr lang="en-US" sz="2400" dirty="0">
                <a:latin typeface="Neue Haas Grotesk Text Pro" panose="020B0504020202020204" pitchFamily="34" charset="0"/>
                <a:cs typeface="Arial" panose="020B0604020202020204" pitchFamily="34" charset="0"/>
              </a:rPr>
              <a:t> as core </a:t>
            </a:r>
            <a:r>
              <a:rPr lang="en-US" sz="2400" dirty="0" err="1">
                <a:latin typeface="Neue Haas Grotesk Text Pro" panose="020B0504020202020204" pitchFamily="34" charset="0"/>
                <a:cs typeface="Arial" panose="020B0604020202020204" pitchFamily="34" charset="0"/>
              </a:rPr>
              <a:t>volorest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sust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exceatur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antio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voluptas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eumquatendit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doluptatet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landignam</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lantur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sania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dem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escidit</a:t>
            </a:r>
            <a:r>
              <a:rPr lang="en-US" sz="2400" dirty="0">
                <a:latin typeface="Neue Haas Grotesk Text Pro" panose="020B0504020202020204" pitchFamily="34" charset="0"/>
                <a:cs typeface="Arial" panose="020B0604020202020204" pitchFamily="34" charset="0"/>
              </a:rPr>
              <a:t> min </a:t>
            </a:r>
            <a:r>
              <a:rPr lang="en-US" sz="2400" dirty="0" err="1">
                <a:latin typeface="Neue Haas Grotesk Text Pro" panose="020B0504020202020204" pitchFamily="34" charset="0"/>
                <a:cs typeface="Arial" panose="020B0604020202020204" pitchFamily="34" charset="0"/>
              </a:rPr>
              <a:t>reruptiaero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velis</a:t>
            </a:r>
            <a:r>
              <a:rPr lang="en-US" sz="2400" dirty="0">
                <a:latin typeface="Neue Haas Grotesk Text Pro" panose="020B0504020202020204" pitchFamily="34" charset="0"/>
                <a:cs typeface="Arial" panose="020B0604020202020204" pitchFamily="34" charset="0"/>
              </a:rPr>
              <a:t> maximus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pe</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aliquas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sequidisit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omnient</a:t>
            </a:r>
            <a:r>
              <a:rPr lang="en-US" sz="2400" dirty="0">
                <a:latin typeface="Neue Haas Grotesk Text Pro" panose="020B05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7508981"/>
            <a:ext cx="13061950" cy="5632311"/>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As the light waves propagate inside a material, the light wave interacts with electrons and so the electrons are set into oscillations along the electric field vector direction. The oscillating electrons then collide with neighboring atoms and so the light wave’s energy is transferred from the electric field to electrons and then ions eventually. This process is known as the collisional damping of light waves and is described by a complex refractive index. The incident electric field is described by a complex number. The complex-valued incident electric field provides the initial boundary condition in the ghost cells. However, the direct implementation of a complex refractive index leads to oscillatory numerical solutions. A Fourier analysis is applied to understand this phenomenon. In 1-D, the reduced wave equation becomes:</a:t>
            </a: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586698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5"/>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6"/>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sp>
        <p:nvSpPr>
          <p:cNvPr id="8" name="TextBox 7">
            <a:extLst>
              <a:ext uri="{FF2B5EF4-FFF2-40B4-BE49-F238E27FC236}">
                <a16:creationId xmlns:a16="http://schemas.microsoft.com/office/drawing/2014/main" id="{B675B585-A6F8-FB20-F728-4271A5979EB4}"/>
              </a:ext>
            </a:extLst>
          </p:cNvPr>
          <p:cNvSpPr txBox="1"/>
          <p:nvPr/>
        </p:nvSpPr>
        <p:spPr>
          <a:xfrm>
            <a:off x="29652913" y="17576124"/>
            <a:ext cx="13061951" cy="55399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RESULTS!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sp>
        <p:nvSpPr>
          <p:cNvPr id="13" name="Rectangle 12">
            <a:extLst>
              <a:ext uri="{FF2B5EF4-FFF2-40B4-BE49-F238E27FC236}">
                <a16:creationId xmlns:a16="http://schemas.microsoft.com/office/drawing/2014/main" id="{084A931A-531E-824D-7D71-7F9D447C9F1E}"/>
              </a:ext>
            </a:extLst>
          </p:cNvPr>
          <p:cNvSpPr/>
          <p:nvPr/>
        </p:nvSpPr>
        <p:spPr>
          <a:xfrm>
            <a:off x="1176336" y="16775703"/>
            <a:ext cx="13061952" cy="437741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Cartoon</a:t>
            </a:r>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8"/>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9"/>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10"/>
          <a:stretch>
            <a:fillRect/>
          </a:stretch>
        </p:blipFill>
        <p:spPr>
          <a:xfrm>
            <a:off x="5082524" y="218234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1"/>
          <a:stretch>
            <a:fillRect/>
          </a:stretch>
        </p:blipFill>
        <p:spPr>
          <a:xfrm>
            <a:off x="4573978" y="229333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2"/>
          <a:stretch>
            <a:fillRect/>
          </a:stretch>
        </p:blipFill>
        <p:spPr>
          <a:xfrm>
            <a:off x="4936097" y="244816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3"/>
          <a:stretch>
            <a:fillRect/>
          </a:stretch>
        </p:blipFill>
        <p:spPr>
          <a:xfrm>
            <a:off x="19922274" y="23273685"/>
            <a:ext cx="3132381" cy="990000"/>
          </a:xfrm>
          <a:prstGeom prst="rect">
            <a:avLst/>
          </a:prstGeom>
        </p:spPr>
      </p:pic>
      <p:sp>
        <p:nvSpPr>
          <p:cNvPr id="19" name="TextBox 18">
            <a:extLst>
              <a:ext uri="{FF2B5EF4-FFF2-40B4-BE49-F238E27FC236}">
                <a16:creationId xmlns:a16="http://schemas.microsoft.com/office/drawing/2014/main" id="{B033EEDB-E001-2AB0-2AC1-80ABF9177539}"/>
              </a:ext>
            </a:extLst>
          </p:cNvPr>
          <p:cNvSpPr txBox="1"/>
          <p:nvPr/>
        </p:nvSpPr>
        <p:spPr>
          <a:xfrm>
            <a:off x="15885884" y="31230418"/>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1: Simulation of light wave propagating into material undergoing collisional damping.</a:t>
            </a:r>
          </a:p>
        </p:txBody>
      </p:sp>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4"/>
          <a:stretch>
            <a:fillRect/>
          </a:stretch>
        </p:blipFill>
        <p:spPr>
          <a:xfrm>
            <a:off x="15554286" y="14266243"/>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5"/>
          <a:stretch>
            <a:fillRect/>
          </a:stretch>
        </p:blipFill>
        <p:spPr>
          <a:xfrm>
            <a:off x="15554286" y="15965603"/>
            <a:ext cx="9161547" cy="984771"/>
          </a:xfrm>
          <a:prstGeom prst="rect">
            <a:avLst/>
          </a:prstGeom>
        </p:spPr>
      </p:pic>
      <p:pic>
        <p:nvPicPr>
          <p:cNvPr id="1028" name="Picture 4">
            <a:extLst>
              <a:ext uri="{FF2B5EF4-FFF2-40B4-BE49-F238E27FC236}">
                <a16:creationId xmlns:a16="http://schemas.microsoft.com/office/drawing/2014/main" id="{146A3B26-C247-FAA9-7C4B-91D9BA9A2D3E}"/>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8350959" y="25222250"/>
            <a:ext cx="7189281" cy="565938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663964"/>
            <a:ext cx="13061951" cy="147732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model 1-D initial plasma formation to observe numerical performance of an explicit finite-difference solver. For our future work we can extend our solver to 2-D and 3-D by simply adding terms to our solver. </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20284666"/>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Tree>
    <p:extLst>
      <p:ext uri="{BB962C8B-B14F-4D97-AF65-F5344CB8AC3E}">
        <p14:creationId xmlns:p14="http://schemas.microsoft.com/office/powerpoint/2010/main" val="13174692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6723</TotalTime>
  <Words>5012</Words>
  <Application>Microsoft Office PowerPoint</Application>
  <PresentationFormat>Custom</PresentationFormat>
  <Paragraphs>190</Paragraphs>
  <Slides>7</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7</vt:i4>
      </vt:variant>
    </vt:vector>
  </HeadingPairs>
  <TitlesOfParts>
    <vt:vector size="18" baseType="lpstr">
      <vt:lpstr>Aktiv Grotesk</vt:lpstr>
      <vt:lpstr>Arial</vt:lpstr>
      <vt:lpstr>Calibri</vt:lpstr>
      <vt:lpstr>Calibri Light</vt:lpstr>
      <vt:lpstr>Cambria Math</vt:lpstr>
      <vt:lpstr>Helvetica</vt:lpstr>
      <vt:lpstr>Neue Haas Grotesk Text Pro</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154</cp:revision>
  <cp:lastPrinted>2018-10-04T13:58:04Z</cp:lastPrinted>
  <dcterms:created xsi:type="dcterms:W3CDTF">2018-05-04T16:01:53Z</dcterms:created>
  <dcterms:modified xsi:type="dcterms:W3CDTF">2023-08-01T19:13:18Z</dcterms:modified>
</cp:coreProperties>
</file>